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8"/>
  </p:notesMasterIdLst>
  <p:sldIdLst>
    <p:sldId id="296" r:id="rId11"/>
    <p:sldId id="347" r:id="rId12"/>
    <p:sldId id="346" r:id="rId13"/>
    <p:sldId id="348" r:id="rId14"/>
    <p:sldId id="297" r:id="rId15"/>
    <p:sldId id="336" r:id="rId16"/>
    <p:sldId id="340" r:id="rId17"/>
    <p:sldId id="299" r:id="rId18"/>
    <p:sldId id="323" r:id="rId19"/>
    <p:sldId id="324" r:id="rId20"/>
    <p:sldId id="341" r:id="rId21"/>
    <p:sldId id="342" r:id="rId22"/>
    <p:sldId id="343" r:id="rId23"/>
    <p:sldId id="344" r:id="rId24"/>
    <p:sldId id="329" r:id="rId25"/>
    <p:sldId id="345" r:id="rId26"/>
    <p:sldId id="339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317" userDrawn="1">
          <p15:clr>
            <a:srgbClr val="A4A3A4"/>
          </p15:clr>
        </p15:guide>
        <p15:guide id="3" orient="horz" pos="306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8BD6"/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94"/>
  </p:normalViewPr>
  <p:slideViewPr>
    <p:cSldViewPr snapToGrid="0" snapToObjects="1">
      <p:cViewPr varScale="1">
        <p:scale>
          <a:sx n="73" d="100"/>
          <a:sy n="73" d="100"/>
        </p:scale>
        <p:origin x="1236" y="72"/>
      </p:cViewPr>
      <p:guideLst>
        <p:guide orient="horz" pos="2840"/>
        <p:guide pos="317"/>
        <p:guide orient="horz" pos="30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28/06/2021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Jack has built some towers using cubes. Let’s have a look.</a:t>
            </a:r>
          </a:p>
          <a:p>
            <a:endParaRPr lang="en-GB" dirty="0"/>
          </a:p>
          <a:p>
            <a:r>
              <a:rPr lang="en-GB" dirty="0"/>
              <a:t>How many towers has he built? Well there are 1, 2, 3, 4 towers</a:t>
            </a:r>
          </a:p>
          <a:p>
            <a:r>
              <a:rPr lang="en-GB" dirty="0"/>
              <a:t>Jack </a:t>
            </a:r>
            <a:r>
              <a:rPr lang="en-GB" dirty="0" err="1"/>
              <a:t>hs</a:t>
            </a:r>
            <a:r>
              <a:rPr lang="en-GB" dirty="0"/>
              <a:t> built 4 towers</a:t>
            </a:r>
          </a:p>
          <a:p>
            <a:endParaRPr lang="en-GB" dirty="0"/>
          </a:p>
          <a:p>
            <a:r>
              <a:rPr lang="en-GB" dirty="0"/>
              <a:t>How many cubes are there in each tower? Well there are 1, 2, 3, 4, 5 cubes in each tower</a:t>
            </a:r>
          </a:p>
          <a:p>
            <a:endParaRPr lang="en-GB" dirty="0"/>
          </a:p>
          <a:p>
            <a:r>
              <a:rPr lang="en-GB" dirty="0"/>
              <a:t>So how many towers has Jack </a:t>
            </a:r>
            <a:r>
              <a:rPr lang="en-GB" dirty="0" err="1"/>
              <a:t>usef</a:t>
            </a:r>
            <a:r>
              <a:rPr lang="en-GB" dirty="0"/>
              <a:t> in total? Well there are 4 towers with 2 cubes in each tower, so Jack has used 2, 4, 6, 8 cubes</a:t>
            </a:r>
          </a:p>
          <a:p>
            <a:endParaRPr lang="en-GB" dirty="0"/>
          </a:p>
          <a:p>
            <a:r>
              <a:rPr lang="en-GB" dirty="0"/>
              <a:t>Did you see how I used my 2 times-table to help me then? Counting in 2s is </a:t>
            </a:r>
            <a:r>
              <a:rPr lang="en-GB" dirty="0" err="1"/>
              <a:t>rsally</a:t>
            </a:r>
            <a:r>
              <a:rPr lang="en-GB" dirty="0"/>
              <a:t> useful.</a:t>
            </a:r>
          </a:p>
          <a:p>
            <a:endParaRPr lang="en-GB" dirty="0"/>
          </a:p>
          <a:p>
            <a:r>
              <a:rPr lang="en-GB" dirty="0"/>
              <a:t>We can write this as a multiplication sentence. Something multiplied by something is equal to something.</a:t>
            </a:r>
          </a:p>
          <a:p>
            <a:r>
              <a:rPr lang="en-GB" dirty="0"/>
              <a:t>Well Jack built 4 towers with 2 cubes in each tower and he used 8 cubes in total. So 4 multiplied by 2 is 8</a:t>
            </a:r>
          </a:p>
          <a:p>
            <a:r>
              <a:rPr lang="en-GB" dirty="0"/>
              <a:t/>
            </a:r>
            <a:br>
              <a:rPr lang="en-GB" dirty="0"/>
            </a:br>
            <a:r>
              <a:rPr lang="en-GB" dirty="0"/>
              <a:t>OR</a:t>
            </a:r>
          </a:p>
          <a:p>
            <a:endParaRPr lang="en-GB" dirty="0"/>
          </a:p>
          <a:p>
            <a:r>
              <a:rPr lang="en-GB" dirty="0"/>
              <a:t>We can also write this as 2 multiplied by 4 is equal to 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879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512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414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929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9160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Whitney has also been building towers using cubes. Let’s </a:t>
            </a:r>
            <a:r>
              <a:rPr lang="en-GB" dirty="0" err="1"/>
              <a:t>havwe</a:t>
            </a:r>
            <a:r>
              <a:rPr lang="en-GB" dirty="0"/>
              <a:t> a look.</a:t>
            </a:r>
          </a:p>
          <a:p>
            <a:endParaRPr lang="en-GB" dirty="0"/>
          </a:p>
          <a:p>
            <a:r>
              <a:rPr lang="en-GB" dirty="0"/>
              <a:t>Pause the video here and see if you can answer these questions.</a:t>
            </a:r>
          </a:p>
          <a:p>
            <a:endParaRPr lang="en-GB" dirty="0"/>
          </a:p>
          <a:p>
            <a:r>
              <a:rPr lang="en-GB" dirty="0"/>
              <a:t>How did you get on?</a:t>
            </a:r>
          </a:p>
          <a:p>
            <a:endParaRPr lang="en-GB" dirty="0"/>
          </a:p>
          <a:p>
            <a:r>
              <a:rPr lang="en-GB" dirty="0"/>
              <a:t>Did Whitney use more or less cubes than Jack? That’s right she used less cubes because she built less towers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5189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 object is heavier?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8386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Which object is heavier?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51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28/06/2021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image" Target="../media/image20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Relationship Id="rId9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5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3.png"/><Relationship Id="rId5" Type="http://schemas.openxmlformats.org/officeDocument/2006/relationships/image" Target="../media/image24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3.png"/><Relationship Id="rId5" Type="http://schemas.openxmlformats.org/officeDocument/2006/relationships/image" Target="../media/image21.png"/><Relationship Id="rId10" Type="http://schemas.openxmlformats.org/officeDocument/2006/relationships/image" Target="../media/image17.png"/><Relationship Id="rId4" Type="http://schemas.openxmlformats.org/officeDocument/2006/relationships/image" Target="../media/image26.png"/><Relationship Id="rId9" Type="http://schemas.openxmlformats.org/officeDocument/2006/relationships/image" Target="../media/image2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microsoft.com/office/2007/relationships/hdphoto" Target="../media/hdphoto2.wdp"/><Relationship Id="rId5" Type="http://schemas.openxmlformats.org/officeDocument/2006/relationships/image" Target="../media/image11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852" y="2487086"/>
            <a:ext cx="5950212" cy="1883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73552" y="711731"/>
            <a:ext cx="5558904" cy="3725712"/>
            <a:chOff x="1683676" y="222972"/>
            <a:chExt cx="4165513" cy="2867025"/>
          </a:xfrm>
        </p:grpSpPr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0114" y="222972"/>
              <a:ext cx="4029075" cy="2867025"/>
            </a:xfrm>
            <a:prstGeom prst="rect">
              <a:avLst/>
            </a:prstGeom>
          </p:spPr>
        </p:pic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141129">
              <a:off x="1683676" y="678232"/>
              <a:ext cx="1828800" cy="1702676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760369">
              <a:off x="4441162" y="423406"/>
              <a:ext cx="629363" cy="889134"/>
            </a:xfrm>
            <a:prstGeom prst="rect">
              <a:avLst/>
            </a:prstGeom>
          </p:spPr>
        </p:pic>
      </p:grpSp>
      <p:sp>
        <p:nvSpPr>
          <p:cNvPr id="51" name="TextBox 50"/>
          <p:cNvSpPr txBox="1"/>
          <p:nvPr/>
        </p:nvSpPr>
        <p:spPr>
          <a:xfrm>
            <a:off x="626909" y="4336457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eggs are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heavier than </a:t>
            </a:r>
            <a:r>
              <a:rPr lang="en-GB" sz="2800" dirty="0" smtClean="0"/>
              <a:t>the cherries. 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2607541" y="4283742"/>
            <a:ext cx="1865162" cy="6286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53" name="TextBox 52"/>
          <p:cNvSpPr txBox="1"/>
          <p:nvPr/>
        </p:nvSpPr>
        <p:spPr>
          <a:xfrm>
            <a:off x="700947" y="365800"/>
            <a:ext cx="4107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Lighter or </a:t>
            </a:r>
            <a:r>
              <a:rPr lang="en-GB" sz="2800" dirty="0" smtClean="0"/>
              <a:t>heavier?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26908" y="530183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cherries are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lighter than </a:t>
            </a:r>
            <a:r>
              <a:rPr lang="en-GB" sz="2800" dirty="0" smtClean="0"/>
              <a:t>the eggs. </a:t>
            </a:r>
            <a:endParaRPr lang="en-GB" sz="2800" dirty="0"/>
          </a:p>
        </p:txBody>
      </p:sp>
      <p:sp>
        <p:nvSpPr>
          <p:cNvPr id="14" name="Rounded Rectangle 13"/>
          <p:cNvSpPr/>
          <p:nvPr/>
        </p:nvSpPr>
        <p:spPr>
          <a:xfrm>
            <a:off x="3099576" y="5236383"/>
            <a:ext cx="1711475" cy="6286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69">
            <a:off x="5125867" y="796135"/>
            <a:ext cx="839889" cy="11554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60369">
            <a:off x="4844672" y="549961"/>
            <a:ext cx="839889" cy="115543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52605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76" y="1638056"/>
            <a:ext cx="6006739" cy="4274299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795088" y="520446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Eva is  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heavier than  </a:t>
            </a:r>
            <a:r>
              <a:rPr lang="en-GB" sz="2800" dirty="0" smtClean="0"/>
              <a:t> 1 block. </a:t>
            </a:r>
            <a:endParaRPr lang="en-GB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1930777" y="5183795"/>
            <a:ext cx="1867451" cy="628650"/>
          </a:xfrm>
          <a:prstGeom prst="round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800"/>
          </a:p>
        </p:txBody>
      </p:sp>
      <p:sp>
        <p:nvSpPr>
          <p:cNvPr id="12" name="TextBox 11"/>
          <p:cNvSpPr txBox="1"/>
          <p:nvPr/>
        </p:nvSpPr>
        <p:spPr>
          <a:xfrm>
            <a:off x="689915" y="607044"/>
            <a:ext cx="548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blocks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3488" y="2782712"/>
            <a:ext cx="1451025" cy="1824330"/>
          </a:xfrm>
          <a:prstGeom prst="rect">
            <a:avLst/>
          </a:prstGeom>
        </p:spPr>
      </p:pic>
      <p:sp>
        <p:nvSpPr>
          <p:cNvPr id="15" name="Cube 14"/>
          <p:cNvSpPr/>
          <p:nvPr/>
        </p:nvSpPr>
        <p:spPr>
          <a:xfrm rot="17511432">
            <a:off x="2494872" y="204523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122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76" y="1638056"/>
            <a:ext cx="6006739" cy="4274299"/>
          </a:xfrm>
          <a:prstGeom prst="rect">
            <a:avLst/>
          </a:prstGeom>
        </p:spPr>
      </p:pic>
      <p:sp>
        <p:nvSpPr>
          <p:cNvPr id="13" name="Cube 12"/>
          <p:cNvSpPr/>
          <p:nvPr/>
        </p:nvSpPr>
        <p:spPr>
          <a:xfrm rot="17511432">
            <a:off x="3400633" y="241002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5088" y="520446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Eva is </a:t>
            </a:r>
            <a:r>
              <a:rPr lang="en-GB" sz="2800" dirty="0" smtClean="0">
                <a:solidFill>
                  <a:schemeClr val="accent5">
                    <a:lumMod val="50000"/>
                  </a:schemeClr>
                </a:solidFill>
              </a:rPr>
              <a:t>heavier than </a:t>
            </a:r>
            <a:r>
              <a:rPr lang="en-GB" sz="2800" dirty="0" smtClean="0"/>
              <a:t>2 blocks.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15" y="607044"/>
            <a:ext cx="548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blocks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33488" y="2782712"/>
            <a:ext cx="1451025" cy="1824330"/>
          </a:xfrm>
          <a:prstGeom prst="rect">
            <a:avLst/>
          </a:prstGeom>
        </p:spPr>
      </p:pic>
      <p:sp>
        <p:nvSpPr>
          <p:cNvPr id="15" name="Cube 14"/>
          <p:cNvSpPr/>
          <p:nvPr/>
        </p:nvSpPr>
        <p:spPr>
          <a:xfrm rot="17511432">
            <a:off x="2494872" y="204523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7707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7276" y="1638056"/>
            <a:ext cx="6006739" cy="4274299"/>
          </a:xfrm>
          <a:prstGeom prst="rect">
            <a:avLst/>
          </a:prstGeom>
        </p:spPr>
      </p:pic>
      <p:sp>
        <p:nvSpPr>
          <p:cNvPr id="13" name="Cube 12"/>
          <p:cNvSpPr/>
          <p:nvPr/>
        </p:nvSpPr>
        <p:spPr>
          <a:xfrm rot="17511432">
            <a:off x="3400633" y="241002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5088" y="5204469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Eva has a mass of </a:t>
            </a:r>
            <a:r>
              <a:rPr lang="en-GB" sz="2800" dirty="0"/>
              <a:t>5</a:t>
            </a:r>
            <a:r>
              <a:rPr lang="en-GB" sz="2800" dirty="0" smtClean="0"/>
              <a:t> blocks.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89915" y="607044"/>
            <a:ext cx="548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blocks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93272" y="2055288"/>
            <a:ext cx="1451025" cy="1824330"/>
          </a:xfrm>
          <a:prstGeom prst="rect">
            <a:avLst/>
          </a:prstGeom>
        </p:spPr>
      </p:pic>
      <p:sp>
        <p:nvSpPr>
          <p:cNvPr id="15" name="Cube 14"/>
          <p:cNvSpPr/>
          <p:nvPr/>
        </p:nvSpPr>
        <p:spPr>
          <a:xfrm rot="17511432">
            <a:off x="2494872" y="204523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Cube 15"/>
          <p:cNvSpPr/>
          <p:nvPr/>
        </p:nvSpPr>
        <p:spPr>
          <a:xfrm rot="17511432">
            <a:off x="3553033" y="1991632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Cube 16"/>
          <p:cNvSpPr/>
          <p:nvPr/>
        </p:nvSpPr>
        <p:spPr>
          <a:xfrm rot="17511432">
            <a:off x="2647272" y="1618312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ube 17"/>
          <p:cNvSpPr/>
          <p:nvPr/>
        </p:nvSpPr>
        <p:spPr>
          <a:xfrm rot="17511432">
            <a:off x="3246156" y="1360958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78" y="1638056"/>
            <a:ext cx="6035134" cy="4294504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 rot="20292085">
            <a:off x="1909975" y="2131970"/>
            <a:ext cx="2173020" cy="1664229"/>
            <a:chOff x="894856" y="2477434"/>
            <a:chExt cx="2173020" cy="1664229"/>
          </a:xfrm>
        </p:grpSpPr>
        <p:sp>
          <p:nvSpPr>
            <p:cNvPr id="20" name="Cube 19"/>
            <p:cNvSpPr/>
            <p:nvPr/>
          </p:nvSpPr>
          <p:spPr>
            <a:xfrm rot="17511432">
              <a:off x="2050465" y="3276652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Cube 20"/>
            <p:cNvSpPr/>
            <p:nvPr/>
          </p:nvSpPr>
          <p:spPr>
            <a:xfrm rot="17511432">
              <a:off x="1144704" y="2911858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Cube 21"/>
            <p:cNvSpPr/>
            <p:nvPr/>
          </p:nvSpPr>
          <p:spPr>
            <a:xfrm rot="17511432">
              <a:off x="2202865" y="2858260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Cube 22"/>
            <p:cNvSpPr/>
            <p:nvPr/>
          </p:nvSpPr>
          <p:spPr>
            <a:xfrm rot="17511432">
              <a:off x="1297104" y="2484940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Cube 23"/>
            <p:cNvSpPr/>
            <p:nvPr/>
          </p:nvSpPr>
          <p:spPr>
            <a:xfrm rot="17511432">
              <a:off x="1895988" y="2227586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973131" y="2807986"/>
            <a:ext cx="1451025" cy="18243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009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 animBg="1"/>
      <p:bldP spid="51" grpId="0"/>
      <p:bldP spid="15" grpId="0" animBg="1"/>
      <p:bldP spid="16" grpId="1" animBg="1"/>
      <p:bldP spid="16" grpId="2" animBg="1"/>
      <p:bldP spid="17" grpId="0" animBg="1"/>
      <p:bldP spid="17" grpId="1" animBg="1"/>
      <p:bldP spid="18" grpId="0" animBg="1"/>
      <p:bldP spid="1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597" y="2954132"/>
            <a:ext cx="5520272" cy="3928137"/>
          </a:xfrm>
          <a:prstGeom prst="rect">
            <a:avLst/>
          </a:prstGeom>
        </p:spPr>
      </p:pic>
      <p:sp>
        <p:nvSpPr>
          <p:cNvPr id="20" name="Cube 19"/>
          <p:cNvSpPr/>
          <p:nvPr/>
        </p:nvSpPr>
        <p:spPr>
          <a:xfrm rot="16203517">
            <a:off x="3109030" y="388902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ube 20"/>
          <p:cNvSpPr/>
          <p:nvPr/>
        </p:nvSpPr>
        <p:spPr>
          <a:xfrm rot="16203517">
            <a:off x="2132571" y="3886664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9108" y="4208065"/>
            <a:ext cx="1310754" cy="5364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48612" y="2308661"/>
            <a:ext cx="592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How many blue cubes will balance Eva?</a:t>
            </a:r>
            <a:endParaRPr lang="en-GB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92001" y="3206418"/>
            <a:ext cx="1451025" cy="182433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126904" y="542021"/>
            <a:ext cx="2633690" cy="2083093"/>
            <a:chOff x="1126904" y="542021"/>
            <a:chExt cx="2633690" cy="2083093"/>
          </a:xfrm>
        </p:grpSpPr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9967" b="89701" l="6383" r="95745">
                          <a14:backgroundMark x1="29314" y1="36545" x2="29314" y2="36545"/>
                          <a14:backgroundMark x1="30733" y1="5316" x2="30733" y2="5316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6904" y="751022"/>
              <a:ext cx="2633690" cy="1874092"/>
            </a:xfrm>
            <a:prstGeom prst="rect">
              <a:avLst/>
            </a:prstGeom>
          </p:spPr>
        </p:pic>
        <p:sp>
          <p:nvSpPr>
            <p:cNvPr id="31" name="Cube 30"/>
            <p:cNvSpPr/>
            <p:nvPr/>
          </p:nvSpPr>
          <p:spPr>
            <a:xfrm>
              <a:off x="2636385" y="1130415"/>
              <a:ext cx="526465" cy="526465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Cube 31"/>
            <p:cNvSpPr/>
            <p:nvPr/>
          </p:nvSpPr>
          <p:spPr>
            <a:xfrm>
              <a:off x="3033224" y="1130415"/>
              <a:ext cx="526465" cy="526465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Cube 32"/>
            <p:cNvSpPr/>
            <p:nvPr/>
          </p:nvSpPr>
          <p:spPr>
            <a:xfrm>
              <a:off x="2872083" y="742523"/>
              <a:ext cx="526465" cy="526465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Cube 33"/>
            <p:cNvSpPr/>
            <p:nvPr/>
          </p:nvSpPr>
          <p:spPr>
            <a:xfrm>
              <a:off x="1322754" y="542021"/>
              <a:ext cx="615163" cy="1114859"/>
            </a:xfrm>
            <a:prstGeom prst="cub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5983" y="4218996"/>
            <a:ext cx="1310754" cy="536494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574214" y="1586034"/>
            <a:ext cx="622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15 blue cubes will balance Eva.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Cube 21"/>
          <p:cNvSpPr/>
          <p:nvPr/>
        </p:nvSpPr>
        <p:spPr>
          <a:xfrm rot="16203517">
            <a:off x="3095165" y="3443956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Cube 22"/>
          <p:cNvSpPr/>
          <p:nvPr/>
        </p:nvSpPr>
        <p:spPr>
          <a:xfrm rot="16203517">
            <a:off x="2115540" y="3433680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ube 23"/>
          <p:cNvSpPr/>
          <p:nvPr/>
        </p:nvSpPr>
        <p:spPr>
          <a:xfrm rot="16203517">
            <a:off x="2576034" y="2972336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7522" y="3805379"/>
            <a:ext cx="1310754" cy="536494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3235" y="3809283"/>
            <a:ext cx="1310754" cy="536494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3460" y="3384370"/>
            <a:ext cx="1310754" cy="536494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11040" y="622632"/>
            <a:ext cx="762632" cy="762632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5363150" y="760810"/>
            <a:ext cx="205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Have a </a:t>
            </a:r>
            <a:r>
              <a:rPr lang="en-GB" sz="2400" dirty="0" smtClean="0"/>
              <a:t>think</a:t>
            </a:r>
            <a:endParaRPr lang="en-GB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718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12" grpId="0"/>
      <p:bldP spid="43" grpId="0"/>
      <p:bldP spid="22" grpId="0" animBg="1"/>
      <p:bldP spid="23" grpId="0" animBg="1"/>
      <p:bldP spid="24" grpId="0" animBg="1"/>
      <p:bldP spid="45" grpId="0"/>
      <p:bldP spid="4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ube 28"/>
          <p:cNvSpPr/>
          <p:nvPr/>
        </p:nvSpPr>
        <p:spPr>
          <a:xfrm>
            <a:off x="677783" y="400136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ube 29"/>
          <p:cNvSpPr/>
          <p:nvPr/>
        </p:nvSpPr>
        <p:spPr>
          <a:xfrm>
            <a:off x="1074622" y="400136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Cube 30"/>
          <p:cNvSpPr/>
          <p:nvPr/>
        </p:nvSpPr>
        <p:spPr>
          <a:xfrm>
            <a:off x="876202" y="360114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Cube 31"/>
          <p:cNvSpPr/>
          <p:nvPr/>
        </p:nvSpPr>
        <p:spPr>
          <a:xfrm>
            <a:off x="1446909" y="400136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Cube 33"/>
          <p:cNvSpPr/>
          <p:nvPr/>
        </p:nvSpPr>
        <p:spPr>
          <a:xfrm>
            <a:off x="1254512" y="360114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ube 32"/>
          <p:cNvSpPr/>
          <p:nvPr/>
        </p:nvSpPr>
        <p:spPr>
          <a:xfrm>
            <a:off x="1074621" y="3200925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ube 25"/>
          <p:cNvSpPr/>
          <p:nvPr/>
        </p:nvSpPr>
        <p:spPr>
          <a:xfrm>
            <a:off x="671689" y="1597576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Cube 26"/>
          <p:cNvSpPr/>
          <p:nvPr/>
        </p:nvSpPr>
        <p:spPr>
          <a:xfrm>
            <a:off x="1068528" y="1597576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Cube 27"/>
          <p:cNvSpPr/>
          <p:nvPr/>
        </p:nvSpPr>
        <p:spPr>
          <a:xfrm>
            <a:off x="870108" y="1197356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36" y="765596"/>
            <a:ext cx="4029075" cy="28670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835" y="3155280"/>
            <a:ext cx="4029075" cy="286702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873" y="3204928"/>
            <a:ext cx="1639016" cy="138386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21105" y="1303133"/>
            <a:ext cx="762632" cy="76263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5473215" y="1441311"/>
            <a:ext cx="205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Have a </a:t>
            </a:r>
            <a:r>
              <a:rPr lang="en-GB" sz="2400" dirty="0" smtClean="0"/>
              <a:t>think</a:t>
            </a:r>
            <a:endParaRPr lang="en-GB" sz="2400" dirty="0"/>
          </a:p>
        </p:txBody>
      </p:sp>
      <p:sp>
        <p:nvSpPr>
          <p:cNvPr id="51" name="TextBox 50"/>
          <p:cNvSpPr txBox="1"/>
          <p:nvPr/>
        </p:nvSpPr>
        <p:spPr>
          <a:xfrm>
            <a:off x="3436626" y="2439184"/>
            <a:ext cx="7691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van has a mass of </a:t>
            </a:r>
            <a:r>
              <a:rPr lang="en-GB" sz="2800" dirty="0">
                <a:solidFill>
                  <a:srgbClr val="FF0000"/>
                </a:solidFill>
              </a:rPr>
              <a:t>3</a:t>
            </a:r>
            <a:r>
              <a:rPr lang="en-GB" sz="2800" dirty="0" smtClean="0"/>
              <a:t> cubes.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3310386" y="4776634"/>
            <a:ext cx="5318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castle has a mass of </a:t>
            </a:r>
            <a:r>
              <a:rPr lang="en-GB" sz="2800" dirty="0">
                <a:solidFill>
                  <a:srgbClr val="FF0000"/>
                </a:solidFill>
              </a:rPr>
              <a:t>6</a:t>
            </a:r>
            <a:r>
              <a:rPr lang="en-GB" sz="2800" dirty="0" smtClean="0"/>
              <a:t> cubes.</a:t>
            </a:r>
            <a:endParaRPr lang="en-GB" sz="2800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751" y="1313335"/>
            <a:ext cx="1651750" cy="85312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565978" y="345434"/>
            <a:ext cx="622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is heavier the van or the castle?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28666" y="5484161"/>
            <a:ext cx="6226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>
                    <a:lumMod val="75000"/>
                  </a:schemeClr>
                </a:solidFill>
              </a:rPr>
              <a:t>The castle is heavier than the van.</a:t>
            </a:r>
            <a:endParaRPr lang="en-GB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780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51" grpId="0"/>
      <p:bldP spid="20" grpId="0"/>
      <p:bldP spid="35" grpId="0"/>
      <p:bldP spid="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493" y="1750988"/>
            <a:ext cx="1073443" cy="103096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2373" y="1902976"/>
            <a:ext cx="4029075" cy="2867025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D27F98AE-E148-4145-B805-880FE5F199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47169" y="5203645"/>
            <a:ext cx="762632" cy="762632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3622CE17-6CBE-6040-B6F8-C91DBF3E4099}"/>
              </a:ext>
            </a:extLst>
          </p:cNvPr>
          <p:cNvSpPr txBox="1"/>
          <p:nvPr/>
        </p:nvSpPr>
        <p:spPr>
          <a:xfrm>
            <a:off x="5499279" y="5341823"/>
            <a:ext cx="20579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Have a </a:t>
            </a:r>
            <a:r>
              <a:rPr lang="en-GB" sz="2400" dirty="0" smtClean="0"/>
              <a:t>think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65978" y="345434"/>
            <a:ext cx="6965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Which is heavier one orange or one apple?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69" y="2253630"/>
            <a:ext cx="1073443" cy="10309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68" y="1992544"/>
            <a:ext cx="1361398" cy="155314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208" y="1992543"/>
            <a:ext cx="1361398" cy="155314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695" y="2253629"/>
            <a:ext cx="1073443" cy="1030969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007" y="984224"/>
            <a:ext cx="1349655" cy="153352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940" y="3859163"/>
            <a:ext cx="1134460" cy="1357165"/>
          </a:xfrm>
          <a:prstGeom prst="rect">
            <a:avLst/>
          </a:prstGeom>
        </p:spPr>
      </p:pic>
      <p:grpSp>
        <p:nvGrpSpPr>
          <p:cNvPr id="44" name="Group 43"/>
          <p:cNvGrpSpPr/>
          <p:nvPr/>
        </p:nvGrpSpPr>
        <p:grpSpPr>
          <a:xfrm>
            <a:off x="2263086" y="4191242"/>
            <a:ext cx="4459239" cy="846829"/>
            <a:chOff x="3523360" y="2193062"/>
            <a:chExt cx="3135654" cy="846829"/>
          </a:xfrm>
        </p:grpSpPr>
        <p:sp>
          <p:nvSpPr>
            <p:cNvPr id="46" name="Rounded Rectangular Callout 45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58890"/>
                <a:gd name="adj2" fmla="val 5303"/>
                <a:gd name="adj3" fmla="val 16667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631474" y="2200977"/>
              <a:ext cx="299475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I think that one and a half apples would balance one orange.</a:t>
              </a:r>
              <a:endParaRPr lang="en-GB" sz="24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044340" y="958221"/>
            <a:ext cx="4867981" cy="1577575"/>
            <a:chOff x="3523360" y="2193062"/>
            <a:chExt cx="3135654" cy="1577575"/>
          </a:xfrm>
        </p:grpSpPr>
        <p:sp>
          <p:nvSpPr>
            <p:cNvPr id="50" name="Rounded Rectangular Callout 49"/>
            <p:cNvSpPr/>
            <p:nvPr/>
          </p:nvSpPr>
          <p:spPr>
            <a:xfrm>
              <a:off x="3523360" y="2193062"/>
              <a:ext cx="3135654" cy="846829"/>
            </a:xfrm>
            <a:prstGeom prst="wedgeRoundRectCallout">
              <a:avLst>
                <a:gd name="adj1" fmla="val -56766"/>
                <a:gd name="adj2" fmla="val 29984"/>
                <a:gd name="adj3" fmla="val 16667"/>
              </a:avLst>
            </a:prstGeom>
            <a:noFill/>
            <a:ln w="38100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31474" y="2200977"/>
              <a:ext cx="29947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One orange is heavier. It takes more apples to balance the oranges.</a:t>
              </a:r>
              <a:endParaRPr lang="en-GB" sz="2400" dirty="0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0019" y="1805050"/>
            <a:ext cx="4373782" cy="303068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063637">
            <a:off x="4621985" y="1961292"/>
            <a:ext cx="1073443" cy="1030969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8350">
            <a:off x="2080833" y="2508028"/>
            <a:ext cx="1361398" cy="155314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18350">
            <a:off x="2631217" y="2313606"/>
            <a:ext cx="1361398" cy="155314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255">
            <a:off x="5161953" y="1774958"/>
            <a:ext cx="1073443" cy="103096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995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8" grpId="1"/>
      <p:bldP spid="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+mn-lt"/>
                <a:cs typeface="Calibri" panose="020F0502020204030204" pitchFamily="34" charset="0"/>
              </a:rPr>
              <a:t>Have a go at the </a:t>
            </a:r>
            <a:r>
              <a:rPr lang="en-GB" dirty="0" smtClean="0">
                <a:latin typeface="+mn-lt"/>
                <a:cs typeface="Calibri" panose="020F0502020204030204" pitchFamily="34" charset="0"/>
              </a:rPr>
              <a:t>questions </a:t>
            </a:r>
            <a:r>
              <a:rPr lang="en-GB" dirty="0" smtClean="0">
                <a:latin typeface="+mn-lt"/>
                <a:cs typeface="Calibri" panose="020F0502020204030204" pitchFamily="34" charset="0"/>
              </a:rPr>
              <a:t>on the worksheet</a:t>
            </a:r>
            <a:endParaRPr lang="en-GB" dirty="0">
              <a:latin typeface="+mn-l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88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2857" y="1247212"/>
            <a:ext cx="543741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300" u="sng" dirty="0" smtClean="0"/>
              <a:t>DATE</a:t>
            </a:r>
            <a:endParaRPr lang="en-GB" sz="3300" u="sng" dirty="0"/>
          </a:p>
          <a:p>
            <a:endParaRPr lang="en-GB" sz="3300" u="sng" dirty="0"/>
          </a:p>
          <a:p>
            <a:r>
              <a:rPr lang="en-GB" sz="3300" u="sng" dirty="0"/>
              <a:t>L.O: </a:t>
            </a:r>
            <a:r>
              <a:rPr lang="en-GB" sz="3300" u="sng" dirty="0" smtClean="0"/>
              <a:t>To </a:t>
            </a:r>
            <a:r>
              <a:rPr lang="en-GB" sz="3300" u="sng" dirty="0" smtClean="0"/>
              <a:t>compare mass</a:t>
            </a:r>
            <a:endParaRPr lang="en-GB" sz="3300" u="sng" dirty="0"/>
          </a:p>
          <a:p>
            <a:endParaRPr lang="en-GB" sz="3300" dirty="0"/>
          </a:p>
          <a:p>
            <a:r>
              <a:rPr lang="en-GB" sz="2700" b="1" u="sng" dirty="0"/>
              <a:t>D</a:t>
            </a:r>
            <a:r>
              <a:rPr lang="en-GB" sz="2700" dirty="0"/>
              <a:t>ate</a:t>
            </a:r>
          </a:p>
          <a:p>
            <a:r>
              <a:rPr lang="en-GB" sz="2700" b="1" u="sng" dirty="0"/>
              <a:t>U</a:t>
            </a:r>
            <a:r>
              <a:rPr lang="en-GB" sz="2700" dirty="0"/>
              <a:t>nderline</a:t>
            </a:r>
          </a:p>
          <a:p>
            <a:r>
              <a:rPr lang="en-GB" sz="2700" b="1" u="sng" dirty="0"/>
              <a:t>M</a:t>
            </a:r>
            <a:r>
              <a:rPr lang="en-GB" sz="2700" dirty="0"/>
              <a:t>iss a line</a:t>
            </a:r>
          </a:p>
          <a:p>
            <a:r>
              <a:rPr lang="en-GB" sz="2700" b="1" u="sng" dirty="0"/>
              <a:t>T</a:t>
            </a:r>
            <a:r>
              <a:rPr lang="en-GB" sz="2700" dirty="0"/>
              <a:t>itle</a:t>
            </a:r>
          </a:p>
          <a:p>
            <a:r>
              <a:rPr lang="en-GB" sz="2700" b="1" u="sng" dirty="0"/>
              <a:t>U</a:t>
            </a:r>
            <a:r>
              <a:rPr lang="en-GB" sz="2700" dirty="0"/>
              <a:t>nderline</a:t>
            </a:r>
          </a:p>
          <a:p>
            <a:r>
              <a:rPr lang="en-GB" sz="2700" b="1" u="sng" dirty="0"/>
              <a:t>M</a:t>
            </a:r>
            <a:r>
              <a:rPr lang="en-GB" sz="2700" dirty="0"/>
              <a:t>iss a line</a:t>
            </a:r>
          </a:p>
        </p:txBody>
      </p:sp>
    </p:spTree>
    <p:extLst>
      <p:ext uri="{BB962C8B-B14F-4D97-AF65-F5344CB8AC3E}">
        <p14:creationId xmlns:p14="http://schemas.microsoft.com/office/powerpoint/2010/main" val="242436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7973" t="23661" r="33736" b="6876"/>
          <a:stretch/>
        </p:blipFill>
        <p:spPr>
          <a:xfrm>
            <a:off x="836022" y="313508"/>
            <a:ext cx="7220065" cy="583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292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67543" y="1175657"/>
            <a:ext cx="45440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Times tables practise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967972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do you notice?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29" y="4054030"/>
            <a:ext cx="2633690" cy="1874092"/>
          </a:xfrm>
          <a:prstGeom prst="rect">
            <a:avLst/>
          </a:prstGeom>
        </p:spPr>
      </p:pic>
      <p:sp>
        <p:nvSpPr>
          <p:cNvPr id="11" name="Cube 10"/>
          <p:cNvSpPr/>
          <p:nvPr/>
        </p:nvSpPr>
        <p:spPr>
          <a:xfrm>
            <a:off x="3035710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be 11"/>
          <p:cNvSpPr/>
          <p:nvPr/>
        </p:nvSpPr>
        <p:spPr>
          <a:xfrm>
            <a:off x="3432549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be 12"/>
          <p:cNvSpPr/>
          <p:nvPr/>
        </p:nvSpPr>
        <p:spPr>
          <a:xfrm>
            <a:off x="3234129" y="4045531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1722079" y="3845029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2678" y="1095379"/>
            <a:ext cx="2889182" cy="2055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25037">
            <a:off x="1522224" y="968351"/>
            <a:ext cx="643435" cy="1131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0769">
            <a:off x="3131909" y="1398787"/>
            <a:ext cx="1152172" cy="1314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2883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What do you notice?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800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67" b="89701" l="6383" r="95745">
                        <a14:backgroundMark x1="29314" y1="36545" x2="29314" y2="36545"/>
                        <a14:backgroundMark x1="30733" y1="5316" x2="30733" y2="531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229" y="4054030"/>
            <a:ext cx="2633690" cy="1874092"/>
          </a:xfrm>
          <a:prstGeom prst="rect">
            <a:avLst/>
          </a:prstGeom>
        </p:spPr>
      </p:pic>
      <p:sp>
        <p:nvSpPr>
          <p:cNvPr id="11" name="Cube 10"/>
          <p:cNvSpPr/>
          <p:nvPr/>
        </p:nvSpPr>
        <p:spPr>
          <a:xfrm>
            <a:off x="3035710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Cube 11"/>
          <p:cNvSpPr/>
          <p:nvPr/>
        </p:nvSpPr>
        <p:spPr>
          <a:xfrm>
            <a:off x="3432549" y="4433423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Cube 12"/>
          <p:cNvSpPr/>
          <p:nvPr/>
        </p:nvSpPr>
        <p:spPr>
          <a:xfrm>
            <a:off x="3234129" y="4045531"/>
            <a:ext cx="526465" cy="526465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Cube 9"/>
          <p:cNvSpPr/>
          <p:nvPr/>
        </p:nvSpPr>
        <p:spPr>
          <a:xfrm>
            <a:off x="1722079" y="3845029"/>
            <a:ext cx="615163" cy="1114859"/>
          </a:xfrm>
          <a:prstGeom prst="cub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backgroundMark x1="37116" y1="85714" x2="37116" y2="85714"/>
                        <a14:backgroundMark x1="17494" y1="95681" x2="17494" y2="956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292678" y="1095379"/>
            <a:ext cx="2889182" cy="20558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725037">
            <a:off x="1522224" y="968351"/>
            <a:ext cx="643435" cy="11314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30769">
            <a:off x="3131909" y="1398787"/>
            <a:ext cx="1152172" cy="13144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38673" y="983999"/>
            <a:ext cx="3805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/>
                </a:solidFill>
              </a:rPr>
              <a:t>The banana is heavier than the carrot.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4667" y="2202311"/>
            <a:ext cx="3805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/>
                </a:solidFill>
              </a:rPr>
              <a:t>The carrot is lighter than the banana.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4667" y="3714658"/>
            <a:ext cx="38055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 smtClean="0">
                <a:solidFill>
                  <a:srgbClr val="4472C4"/>
                </a:solidFill>
              </a:rPr>
              <a:t>The scale is balanced.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35011" y="4538048"/>
            <a:ext cx="38055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The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</a:rPr>
              <a:t> cuboid has a mass of 3 cubes.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7926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254734" y="2328441"/>
            <a:ext cx="2209800" cy="2248165"/>
            <a:chOff x="3200400" y="2033587"/>
            <a:chExt cx="2743200" cy="2790825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0400" y="2033587"/>
              <a:ext cx="2743200" cy="2790825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4016375" y="3416300"/>
              <a:ext cx="552450" cy="530225"/>
            </a:xfrm>
            <a:prstGeom prst="rect">
              <a:avLst/>
            </a:prstGeom>
            <a:solidFill>
              <a:srgbClr val="F6FBFE"/>
            </a:solidFill>
            <a:ln w="28575"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800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46437">
            <a:off x="2020704" y="1334812"/>
            <a:ext cx="1838003" cy="209687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94593">
            <a:off x="1256549" y="1040462"/>
            <a:ext cx="1838003" cy="20968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04" y="1438823"/>
            <a:ext cx="6006739" cy="427429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8269">
            <a:off x="2623342" y="1629163"/>
            <a:ext cx="1838003" cy="209687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461135" y="4857131"/>
            <a:ext cx="18938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Heavier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733018" y="963094"/>
            <a:ext cx="1995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Lighter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8278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0046 L 0.39218 0.20116 " pathEditMode="relative" rAng="0" ptsTypes="AA">
                                      <p:cBhvr>
                                        <p:cTn id="16" dur="3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01" y="1002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8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63" presetClass="path" presetSubtype="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0047 L 0.38368 0.20139 " pathEditMode="relative" rAng="0" ptsTypes="AA">
                                      <p:cBhvr>
                                        <p:cTn id="20" dur="3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84" y="1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22" dur="17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C 0.00781 -0.00834 0.03698 -0.01621 0.04687 -0.01621 C 0.11059 -0.01621 0.17621 0.11481 0.17621 0.24629 C 0.17621 0.17986 0.2092 0.11481 0.2401 0.11481 C 0.27309 0.11481 0.30416 0.18055 0.30416 0.24629 C 0.30416 0.21319 0.32048 0.17986 0.3368 0.17986 C 0.35347 0.17986 0.36979 0.2125 0.36979 0.24629 C 0.36979 0.22893 0.37795 0.21319 0.38628 0.21319 C 0.39444 0.21319 0.40243 0.23009 0.40243 0.24629 C 0.40243 0.23727 0.40694 0.22893 0.41076 0.22893 C 0.41302 0.22893 0.41875 0.2375 0.41875 0.24629 C 0.41875 0.24166 0.42118 0.23727 0.42326 0.23727 C 0.42326 0.23819 0.4276 0.24166 0.4276 0.24629 C 0.4276 0.24352 0.4276 0.24166 0.42968 0.24166 C 0.42968 0.24259 0.43177 0.24398 0.43177 0.24629 C 0.43177 0.24514 0.43177 0.24352 0.43177 0.24259 C 0.43402 0.24259 0.43402 0.24352 0.43402 0.24514 C 0.43611 0.24514 0.43611 0.24398 0.43611 0.24259 C 0.43854 0.24259 0.43854 0.24352 0.43854 0.24514 " pathEditMode="relative" rAng="0" ptsTypes="AAAAAAAAAAAAAAAAAAA">
                                      <p:cBhvr>
                                        <p:cTn id="2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27" y="1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|16.9|7.8|1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6.1|4.1|4.3|9.1|15.8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3.7|7.9|3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3.3|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4|4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3.9|1.9|7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5|10.7|4.2|10.7|1.4|1.3|1.2|1.2|6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3.4|3.4|4.9|2.5|3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elements/1.1/"/>
    <ds:schemaRef ds:uri="http://schemas.microsoft.com/office/2006/metadata/properties"/>
    <ds:schemaRef ds:uri="522d4c35-b548-4432-90ae-af4376e1c4b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13569</TotalTime>
  <Words>692</Words>
  <Application>Microsoft Office PowerPoint</Application>
  <PresentationFormat>On-screen Show (4:3)</PresentationFormat>
  <Paragraphs>116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Calibri</vt:lpstr>
      <vt:lpstr>Comic Sans MS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Mrs R. Slattery</cp:lastModifiedBy>
  <cp:revision>271</cp:revision>
  <dcterms:created xsi:type="dcterms:W3CDTF">2019-07-05T11:02:13Z</dcterms:created>
  <dcterms:modified xsi:type="dcterms:W3CDTF">2021-06-28T13:23:50Z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