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50" r:id="rId2"/>
    <p:sldMasterId id="2147483652" r:id="rId3"/>
  </p:sldMasterIdLst>
  <p:notesMasterIdLst>
    <p:notesMasterId r:id="rId15"/>
  </p:notesMasterIdLst>
  <p:sldIdLst>
    <p:sldId id="256" r:id="rId4"/>
    <p:sldId id="272" r:id="rId5"/>
    <p:sldId id="259" r:id="rId6"/>
    <p:sldId id="273" r:id="rId7"/>
    <p:sldId id="274" r:id="rId8"/>
    <p:sldId id="275" r:id="rId9"/>
    <p:sldId id="257" r:id="rId10"/>
    <p:sldId id="260" r:id="rId11"/>
    <p:sldId id="263" r:id="rId12"/>
    <p:sldId id="266" r:id="rId13"/>
    <p:sldId id="267" r:id="rId14"/>
  </p:sldIdLst>
  <p:sldSz cx="13004800" cy="9753600"/>
  <p:notesSz cx="6858000" cy="9144000"/>
  <p:defaultTextStyle>
    <a:defPPr>
      <a:defRPr lang="en-US"/>
    </a:defPPr>
    <a:lvl1pPr algn="l" defTabSz="584200" rtl="0" eaLnBrk="0" fontAlgn="base" hangingPunct="0">
      <a:spcBef>
        <a:spcPct val="0"/>
      </a:spcBef>
      <a:spcAft>
        <a:spcPct val="0"/>
      </a:spcAft>
      <a:defRPr sz="3200" i="1" kern="1200">
        <a:solidFill>
          <a:srgbClr val="5E524C"/>
        </a:solidFill>
        <a:latin typeface="Avenir Next" charset="0"/>
        <a:ea typeface="Avenir Next" charset="0"/>
        <a:cs typeface="Avenir Next" charset="0"/>
        <a:sym typeface="Avenir Next" charset="0"/>
      </a:defRPr>
    </a:lvl1pPr>
    <a:lvl2pPr marL="228600" indent="228600" algn="l" defTabSz="584200" rtl="0" eaLnBrk="0" fontAlgn="base" hangingPunct="0">
      <a:spcBef>
        <a:spcPct val="0"/>
      </a:spcBef>
      <a:spcAft>
        <a:spcPct val="0"/>
      </a:spcAft>
      <a:defRPr sz="3200" i="1" kern="1200">
        <a:solidFill>
          <a:srgbClr val="5E524C"/>
        </a:solidFill>
        <a:latin typeface="Avenir Next" charset="0"/>
        <a:ea typeface="Avenir Next" charset="0"/>
        <a:cs typeface="Avenir Next" charset="0"/>
        <a:sym typeface="Avenir Next" charset="0"/>
      </a:defRPr>
    </a:lvl2pPr>
    <a:lvl3pPr marL="457200" indent="457200" algn="l" defTabSz="584200" rtl="0" eaLnBrk="0" fontAlgn="base" hangingPunct="0">
      <a:spcBef>
        <a:spcPct val="0"/>
      </a:spcBef>
      <a:spcAft>
        <a:spcPct val="0"/>
      </a:spcAft>
      <a:defRPr sz="3200" i="1" kern="1200">
        <a:solidFill>
          <a:srgbClr val="5E524C"/>
        </a:solidFill>
        <a:latin typeface="Avenir Next" charset="0"/>
        <a:ea typeface="Avenir Next" charset="0"/>
        <a:cs typeface="Avenir Next" charset="0"/>
        <a:sym typeface="Avenir Next" charset="0"/>
      </a:defRPr>
    </a:lvl3pPr>
    <a:lvl4pPr marL="685800" indent="685800" algn="l" defTabSz="584200" rtl="0" eaLnBrk="0" fontAlgn="base" hangingPunct="0">
      <a:spcBef>
        <a:spcPct val="0"/>
      </a:spcBef>
      <a:spcAft>
        <a:spcPct val="0"/>
      </a:spcAft>
      <a:defRPr sz="3200" i="1" kern="1200">
        <a:solidFill>
          <a:srgbClr val="5E524C"/>
        </a:solidFill>
        <a:latin typeface="Avenir Next" charset="0"/>
        <a:ea typeface="Avenir Next" charset="0"/>
        <a:cs typeface="Avenir Next" charset="0"/>
        <a:sym typeface="Avenir Next" charset="0"/>
      </a:defRPr>
    </a:lvl4pPr>
    <a:lvl5pPr marL="914400" indent="914400" algn="l" defTabSz="584200" rtl="0" eaLnBrk="0" fontAlgn="base" hangingPunct="0">
      <a:spcBef>
        <a:spcPct val="0"/>
      </a:spcBef>
      <a:spcAft>
        <a:spcPct val="0"/>
      </a:spcAft>
      <a:defRPr sz="3200" i="1" kern="1200">
        <a:solidFill>
          <a:srgbClr val="5E524C"/>
        </a:solidFill>
        <a:latin typeface="Avenir Next" charset="0"/>
        <a:ea typeface="Avenir Next" charset="0"/>
        <a:cs typeface="Avenir Next" charset="0"/>
        <a:sym typeface="Avenir Next" charset="0"/>
      </a:defRPr>
    </a:lvl5pPr>
    <a:lvl6pPr marL="2286000" algn="l" defTabSz="914400" rtl="0" eaLnBrk="1" latinLnBrk="0" hangingPunct="1">
      <a:defRPr sz="3200" i="1" kern="1200">
        <a:solidFill>
          <a:srgbClr val="5E524C"/>
        </a:solidFill>
        <a:latin typeface="Avenir Next" charset="0"/>
        <a:ea typeface="Avenir Next" charset="0"/>
        <a:cs typeface="Avenir Next" charset="0"/>
        <a:sym typeface="Avenir Next" charset="0"/>
      </a:defRPr>
    </a:lvl6pPr>
    <a:lvl7pPr marL="2743200" algn="l" defTabSz="914400" rtl="0" eaLnBrk="1" latinLnBrk="0" hangingPunct="1">
      <a:defRPr sz="3200" i="1" kern="1200">
        <a:solidFill>
          <a:srgbClr val="5E524C"/>
        </a:solidFill>
        <a:latin typeface="Avenir Next" charset="0"/>
        <a:ea typeface="Avenir Next" charset="0"/>
        <a:cs typeface="Avenir Next" charset="0"/>
        <a:sym typeface="Avenir Next" charset="0"/>
      </a:defRPr>
    </a:lvl7pPr>
    <a:lvl8pPr marL="3200400" algn="l" defTabSz="914400" rtl="0" eaLnBrk="1" latinLnBrk="0" hangingPunct="1">
      <a:defRPr sz="3200" i="1" kern="1200">
        <a:solidFill>
          <a:srgbClr val="5E524C"/>
        </a:solidFill>
        <a:latin typeface="Avenir Next" charset="0"/>
        <a:ea typeface="Avenir Next" charset="0"/>
        <a:cs typeface="Avenir Next" charset="0"/>
        <a:sym typeface="Avenir Next" charset="0"/>
      </a:defRPr>
    </a:lvl8pPr>
    <a:lvl9pPr marL="3657600" algn="l" defTabSz="914400" rtl="0" eaLnBrk="1" latinLnBrk="0" hangingPunct="1">
      <a:defRPr sz="3200" i="1" kern="1200">
        <a:solidFill>
          <a:srgbClr val="5E524C"/>
        </a:solidFill>
        <a:latin typeface="Avenir Next" charset="0"/>
        <a:ea typeface="Avenir Next" charset="0"/>
        <a:cs typeface="Avenir Next" charset="0"/>
        <a:sym typeface="Avenir Next"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p:cViewPr varScale="1">
        <p:scale>
          <a:sx n="61" d="100"/>
          <a:sy n="61" d="100"/>
        </p:scale>
        <p:origin x="1512" y="78"/>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p:cNvSpPr>
            <a:spLocks noGrp="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Avenir" charset="0"/>
              </a:rPr>
              <a:t>Click to edit Master text styles</a:t>
            </a:r>
          </a:p>
          <a:p>
            <a:pPr lvl="1"/>
            <a:r>
              <a:rPr lang="en-US" altLang="en-US" noProof="0">
                <a:sym typeface="Avenir" charset="0"/>
              </a:rPr>
              <a:t>Second level</a:t>
            </a:r>
          </a:p>
          <a:p>
            <a:pPr lvl="2"/>
            <a:r>
              <a:rPr lang="en-US" altLang="en-US" noProof="0">
                <a:sym typeface="Avenir" charset="0"/>
              </a:rPr>
              <a:t>Third level</a:t>
            </a:r>
          </a:p>
          <a:p>
            <a:pPr lvl="3"/>
            <a:r>
              <a:rPr lang="en-US" altLang="en-US" noProof="0">
                <a:sym typeface="Avenir" charset="0"/>
              </a:rPr>
              <a:t>Fourth level</a:t>
            </a:r>
          </a:p>
          <a:p>
            <a:pPr lvl="4"/>
            <a:r>
              <a:rPr lang="en-US" altLang="en-US" noProof="0">
                <a:sym typeface="Avenir"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GB"/>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694803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271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2750" y="635000"/>
            <a:ext cx="2800350" cy="79375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01700" y="635000"/>
            <a:ext cx="8248650" cy="793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9405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869713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9138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74706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6779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10929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226532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405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0831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460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sym typeface="Avenir Nex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6523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61997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6076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GB"/>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567013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45521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25862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01700" y="7823200"/>
            <a:ext cx="5524500" cy="120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78600" y="7823200"/>
            <a:ext cx="5524500" cy="120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2853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6289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32616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93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46433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6594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sym typeface="Avenir Nex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9889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87474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2750" y="6934200"/>
            <a:ext cx="2800350" cy="20955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01700" y="6934200"/>
            <a:ext cx="8248650" cy="209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92619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01700" y="2603500"/>
            <a:ext cx="5524500" cy="596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78600" y="2603500"/>
            <a:ext cx="5524500" cy="596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26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74785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30777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406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5509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sym typeface="Avenir Nex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839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descr="Chalk_Line_10x7.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3700" y="355600"/>
            <a:ext cx="12217400" cy="8775700"/>
          </a:xfrm>
          <a:prstGeom prst="rect">
            <a:avLst/>
          </a:prstGeom>
          <a:noFill/>
          <a:ln>
            <a:noFill/>
          </a:ln>
          <a:effectLst/>
          <a:extLst>
            <a:ext uri="{909E8E84-426E-40DD-AFC4-6F175D3DCCD1}">
              <a14:hiddenFill xmlns:a14="http://schemas.microsoft.com/office/drawing/2010/main">
                <a:solidFill>
                  <a:srgbClr val="FFFFFF">
                    <a:alpha val="45097"/>
                  </a:srgbClr>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p:cNvSpPr>
            <a:spLocks noGrp="1"/>
          </p:cNvSpPr>
          <p:nvPr>
            <p:ph type="title"/>
          </p:nvPr>
        </p:nvSpPr>
        <p:spPr bwMode="auto">
          <a:xfrm>
            <a:off x="901700" y="635000"/>
            <a:ext cx="11201400" cy="1714500"/>
          </a:xfrm>
          <a:prstGeom prst="rect">
            <a:avLst/>
          </a:prstGeom>
          <a:noFill/>
          <a:ln>
            <a:noFill/>
          </a:ln>
          <a:effectLst/>
        </p:spPr>
        <p:txBody>
          <a:bodyPr vert="horz" wrap="square" lIns="0" tIns="0" rIns="0" bIns="0" numCol="1" anchor="t" anchorCtr="0" compatLnSpc="1">
            <a:prstTxWarp prst="textNoShape">
              <a:avLst/>
            </a:prstTxWarp>
          </a:bodyPr>
          <a:lstStyle/>
          <a:p>
            <a:pPr lvl="0"/>
            <a:r>
              <a:rPr lang="en-US" altLang="en-US">
                <a:sym typeface="Avenir Next" charset="0"/>
              </a:rPr>
              <a:t>Click to edit Master title style</a:t>
            </a:r>
          </a:p>
        </p:txBody>
      </p:sp>
      <p:sp>
        <p:nvSpPr>
          <p:cNvPr id="1027" name="Rectangle 3"/>
          <p:cNvSpPr>
            <a:spLocks noGrp="1"/>
          </p:cNvSpPr>
          <p:nvPr>
            <p:ph type="body" idx="1"/>
          </p:nvPr>
        </p:nvSpPr>
        <p:spPr bwMode="auto">
          <a:xfrm>
            <a:off x="901700" y="2603500"/>
            <a:ext cx="11201400" cy="5969000"/>
          </a:xfrm>
          <a:prstGeom prst="rect">
            <a:avLst/>
          </a:prstGeom>
          <a:noFill/>
          <a:ln>
            <a:noFill/>
          </a:ln>
          <a:effectLst/>
        </p:spPr>
        <p:txBody>
          <a:bodyPr vert="horz" wrap="square" lIns="0" tIns="0" rIns="0" bIns="0" numCol="1" anchor="ctr" anchorCtr="0" compatLnSpc="1">
            <a:prstTxWarp prst="textNoShape">
              <a:avLst/>
            </a:prstTxWarp>
          </a:bodyPr>
          <a:lstStyle/>
          <a:p>
            <a:pPr lvl="0"/>
            <a:r>
              <a:rPr lang="en-US" altLang="en-US">
                <a:sym typeface="Avenir Next" charset="0"/>
              </a:rPr>
              <a:t>Click to edit Master text styles</a:t>
            </a:r>
          </a:p>
          <a:p>
            <a:pPr lvl="1"/>
            <a:r>
              <a:rPr lang="en-US" altLang="en-US">
                <a:sym typeface="Avenir Next" charset="0"/>
              </a:rPr>
              <a:t>Second level</a:t>
            </a:r>
          </a:p>
          <a:p>
            <a:pPr lvl="2"/>
            <a:r>
              <a:rPr lang="en-US" altLang="en-US">
                <a:sym typeface="Avenir Next" charset="0"/>
              </a:rPr>
              <a:t>Third level</a:t>
            </a:r>
          </a:p>
          <a:p>
            <a:pPr lvl="3"/>
            <a:r>
              <a:rPr lang="en-US" altLang="en-US">
                <a:sym typeface="Avenir Next" charset="0"/>
              </a:rPr>
              <a:t>Fourth level</a:t>
            </a:r>
          </a:p>
          <a:p>
            <a:pPr lvl="4"/>
            <a:r>
              <a:rPr lang="en-US" altLang="en-US">
                <a:sym typeface="Avenir Next" charset="0"/>
              </a:rPr>
              <a:t>Fifth level</a:t>
            </a:r>
          </a:p>
        </p:txBody>
      </p:sp>
    </p:spTree>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mj-lt"/>
          <a:ea typeface="+mj-ea"/>
          <a:cs typeface="+mj-cs"/>
          <a:sym typeface="Avenir Next" charset="0"/>
        </a:defRPr>
      </a:lvl1pPr>
      <a:lvl2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2pPr>
      <a:lvl3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3pPr>
      <a:lvl4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4pPr>
      <a:lvl5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5pPr>
      <a:lvl6pPr marL="457200" algn="l" defTabSz="584200" rtl="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6pPr>
      <a:lvl7pPr marL="914400" algn="l" defTabSz="584200" rtl="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7pPr>
      <a:lvl8pPr marL="1371600" algn="l" defTabSz="584200" rtl="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8pPr>
      <a:lvl9pPr marL="1828800" algn="l" defTabSz="584200" rtl="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9pPr>
    </p:titleStyle>
    <p:bodyStyle>
      <a:lvl1pPr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1pPr>
      <a:lvl2pPr marL="228600"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2pPr>
      <a:lvl3pPr marL="457200"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3pPr>
      <a:lvl4pPr marL="685800"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4pPr>
      <a:lvl5pPr marL="914400"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5pPr>
      <a:lvl6pPr marL="1371600" algn="l" defTabSz="584200" rtl="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6pPr>
      <a:lvl7pPr marL="1828800" algn="l" defTabSz="584200" rtl="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7pPr>
      <a:lvl8pPr marL="2286000" algn="l" defTabSz="584200" rtl="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8pPr>
      <a:lvl9pPr marL="2743200" algn="l" defTabSz="584200" rtl="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mj-lt"/>
          <a:ea typeface="+mj-ea"/>
          <a:cs typeface="+mj-cs"/>
          <a:sym typeface="Avenir Next" charset="0"/>
        </a:defRPr>
      </a:lvl1pPr>
      <a:lvl2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2pPr>
      <a:lvl3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3pPr>
      <a:lvl4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4pPr>
      <a:lvl5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5pPr>
      <a:lvl6pPr marL="457200" algn="l" defTabSz="584200" rtl="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6pPr>
      <a:lvl7pPr marL="914400" algn="l" defTabSz="584200" rtl="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7pPr>
      <a:lvl8pPr marL="1371600" algn="l" defTabSz="584200" rtl="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8pPr>
      <a:lvl9pPr marL="1828800" algn="l" defTabSz="584200" rtl="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9pPr>
    </p:titleStyle>
    <p:bodyStyle>
      <a:lvl1pPr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1pPr>
      <a:lvl2pPr marL="228600"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2pPr>
      <a:lvl3pPr marL="457200"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3pPr>
      <a:lvl4pPr marL="685800"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4pPr>
      <a:lvl5pPr marL="914400"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5pPr>
      <a:lvl6pPr marL="1371600" algn="l" defTabSz="584200" rtl="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6pPr>
      <a:lvl7pPr marL="1828800" algn="l" defTabSz="584200" rtl="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7pPr>
      <a:lvl8pPr marL="2286000" algn="l" defTabSz="584200" rtl="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8pPr>
      <a:lvl9pPr marL="2743200" algn="l" defTabSz="584200" rtl="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descr="Chalk_Line_Box_10x7.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17500" y="6794500"/>
            <a:ext cx="12344400" cy="2336800"/>
          </a:xfrm>
          <a:prstGeom prst="rect">
            <a:avLst/>
          </a:prstGeom>
          <a:noFill/>
          <a:ln>
            <a:noFill/>
          </a:ln>
          <a:effectLst/>
          <a:extLst>
            <a:ext uri="{909E8E84-426E-40DD-AFC4-6F175D3DCCD1}">
              <a14:hiddenFill xmlns:a14="http://schemas.microsoft.com/office/drawing/2010/main">
                <a:solidFill>
                  <a:srgbClr val="FFFFFF">
                    <a:alpha val="45097"/>
                  </a:srgbClr>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p:cNvSpPr>
            <a:spLocks noGrp="1"/>
          </p:cNvSpPr>
          <p:nvPr>
            <p:ph type="title"/>
          </p:nvPr>
        </p:nvSpPr>
        <p:spPr bwMode="auto">
          <a:xfrm>
            <a:off x="901700" y="6934200"/>
            <a:ext cx="11201400" cy="952500"/>
          </a:xfrm>
          <a:prstGeom prst="rect">
            <a:avLst/>
          </a:prstGeom>
          <a:noFill/>
          <a:ln>
            <a:noFill/>
          </a:ln>
          <a:effectLst/>
        </p:spPr>
        <p:txBody>
          <a:bodyPr vert="horz" wrap="square" lIns="0" tIns="0" rIns="0" bIns="0" numCol="1" anchor="b" anchorCtr="0" compatLnSpc="1">
            <a:prstTxWarp prst="textNoShape">
              <a:avLst/>
            </a:prstTxWarp>
          </a:bodyPr>
          <a:lstStyle/>
          <a:p>
            <a:pPr lvl="0"/>
            <a:r>
              <a:rPr lang="en-US" altLang="en-US">
                <a:sym typeface="Avenir Next" charset="0"/>
              </a:rPr>
              <a:t>Click to edit Master title style</a:t>
            </a:r>
          </a:p>
        </p:txBody>
      </p:sp>
      <p:sp>
        <p:nvSpPr>
          <p:cNvPr id="5123" name="Rectangle 3"/>
          <p:cNvSpPr>
            <a:spLocks noGrp="1"/>
          </p:cNvSpPr>
          <p:nvPr>
            <p:ph type="body" idx="1"/>
          </p:nvPr>
        </p:nvSpPr>
        <p:spPr bwMode="auto">
          <a:xfrm>
            <a:off x="901700" y="7823200"/>
            <a:ext cx="11201400" cy="1206500"/>
          </a:xfrm>
          <a:prstGeom prst="rect">
            <a:avLst/>
          </a:prstGeom>
          <a:noFill/>
          <a:ln>
            <a:noFill/>
          </a:ln>
          <a:effectLst/>
        </p:spPr>
        <p:txBody>
          <a:bodyPr vert="horz" wrap="square" lIns="0" tIns="0" rIns="0" bIns="0" numCol="1" anchor="t" anchorCtr="0" compatLnSpc="1">
            <a:prstTxWarp prst="textNoShape">
              <a:avLst/>
            </a:prstTxWarp>
          </a:bodyPr>
          <a:lstStyle/>
          <a:p>
            <a:pPr lvl="0"/>
            <a:r>
              <a:rPr lang="en-US" altLang="en-US">
                <a:sym typeface="Avenir Next" charset="0"/>
              </a:rPr>
              <a:t>Click to edit Master text styles</a:t>
            </a:r>
          </a:p>
          <a:p>
            <a:pPr lvl="1"/>
            <a:r>
              <a:rPr lang="en-US" altLang="en-US">
                <a:sym typeface="Avenir Next" charset="0"/>
              </a:rPr>
              <a:t>Second level</a:t>
            </a:r>
          </a:p>
          <a:p>
            <a:pPr lvl="2"/>
            <a:r>
              <a:rPr lang="en-US" altLang="en-US">
                <a:sym typeface="Avenir Next" charset="0"/>
              </a:rPr>
              <a:t>Third level</a:t>
            </a:r>
          </a:p>
          <a:p>
            <a:pPr lvl="3"/>
            <a:r>
              <a:rPr lang="en-US" altLang="en-US">
                <a:sym typeface="Avenir Next" charset="0"/>
              </a:rPr>
              <a:t>Fourth level</a:t>
            </a:r>
          </a:p>
          <a:p>
            <a:pPr lvl="4"/>
            <a:r>
              <a:rPr lang="en-US" altLang="en-US">
                <a:sym typeface="Avenir Next" charset="0"/>
              </a:rPr>
              <a:t>Fifth level</a:t>
            </a:r>
          </a:p>
        </p:txBody>
      </p:sp>
    </p:spTree>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mj-lt"/>
          <a:ea typeface="+mj-ea"/>
          <a:cs typeface="+mj-cs"/>
          <a:sym typeface="Avenir Next" charset="0"/>
        </a:defRPr>
      </a:lvl1pPr>
      <a:lvl2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2pPr>
      <a:lvl3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3pPr>
      <a:lvl4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4pPr>
      <a:lvl5pPr algn="l" defTabSz="584200" rtl="0" eaLnBrk="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5pPr>
      <a:lvl6pPr marL="457200" algn="l" defTabSz="584200" rtl="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6pPr>
      <a:lvl7pPr marL="914400" algn="l" defTabSz="584200" rtl="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7pPr>
      <a:lvl8pPr marL="1371600" algn="l" defTabSz="584200" rtl="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8pPr>
      <a:lvl9pPr marL="1828800" algn="l" defTabSz="584200" rtl="0" fontAlgn="base" hangingPunct="0">
        <a:lnSpc>
          <a:spcPct val="80000"/>
        </a:lnSpc>
        <a:spcBef>
          <a:spcPct val="0"/>
        </a:spcBef>
        <a:spcAft>
          <a:spcPct val="0"/>
        </a:spcAft>
        <a:defRPr sz="4800" b="1">
          <a:solidFill>
            <a:srgbClr val="3E3B39"/>
          </a:solidFill>
          <a:effectLst>
            <a:outerShdw blurRad="38100" dist="38100" dir="2700000" algn="tl">
              <a:srgbClr val="000000"/>
            </a:outerShdw>
          </a:effectLst>
          <a:latin typeface="Avenir Next" charset="0"/>
          <a:ea typeface="Avenir Next" charset="0"/>
          <a:cs typeface="Avenir Next" charset="0"/>
          <a:sym typeface="Avenir Next" charset="0"/>
        </a:defRPr>
      </a:lvl9pPr>
    </p:titleStyle>
    <p:bodyStyle>
      <a:lvl1pPr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1pPr>
      <a:lvl2pPr marL="228600"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2pPr>
      <a:lvl3pPr marL="457200"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3pPr>
      <a:lvl4pPr marL="685800"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4pPr>
      <a:lvl5pPr marL="914400" algn="l" defTabSz="584200" rtl="0" eaLnBrk="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5pPr>
      <a:lvl6pPr marL="1371600" algn="l" defTabSz="584200" rtl="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6pPr>
      <a:lvl7pPr marL="1828800" algn="l" defTabSz="584200" rtl="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7pPr>
      <a:lvl8pPr marL="2286000" algn="l" defTabSz="584200" rtl="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8pPr>
      <a:lvl9pPr marL="2743200" algn="l" defTabSz="584200" rtl="0" fontAlgn="base" hangingPunct="0">
        <a:spcBef>
          <a:spcPts val="3200"/>
        </a:spcBef>
        <a:spcAft>
          <a:spcPct val="0"/>
        </a:spcAft>
        <a:defRPr sz="3600">
          <a:solidFill>
            <a:srgbClr val="5E524C"/>
          </a:solidFill>
          <a:effectLst>
            <a:outerShdw blurRad="38100" dist="38100" dir="2700000" algn="tl">
              <a:srgbClr val="000000"/>
            </a:outerShdw>
          </a:effectLst>
          <a:latin typeface="+mn-lt"/>
          <a:ea typeface="+mn-ea"/>
          <a:cs typeface="+mn-cs"/>
          <a:sym typeface="Avenir Nex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901700" y="436563"/>
            <a:ext cx="11201400" cy="8134350"/>
          </a:xfrm>
        </p:spPr>
        <p:txBody>
          <a:bodyPr/>
          <a:lstStyle/>
          <a:p>
            <a:pPr algn="ctr" eaLnBrk="1">
              <a:defRPr/>
            </a:pPr>
            <a:r>
              <a:rPr lang="en-US" altLang="en-US" sz="5400" u="sng" dirty="0" smtClean="0"/>
              <a:t>Tuesday 2</a:t>
            </a:r>
            <a:r>
              <a:rPr lang="en-US" altLang="en-US" sz="5400" u="sng" baseline="30000" dirty="0" smtClean="0"/>
              <a:t>nd</a:t>
            </a:r>
            <a:r>
              <a:rPr lang="en-US" altLang="en-US" sz="5400" u="sng" dirty="0" smtClean="0"/>
              <a:t> March 2021</a:t>
            </a:r>
          </a:p>
          <a:p>
            <a:pPr algn="ctr" eaLnBrk="1">
              <a:defRPr/>
            </a:pPr>
            <a:r>
              <a:rPr lang="en-US" altLang="en-US" sz="5400" u="sng" dirty="0" smtClean="0"/>
              <a:t>LO- To understand the early Islamic civilization in Baghdad</a:t>
            </a:r>
            <a:endParaRPr lang="en-US" altLang="en-US" sz="5400" u="sng" dirty="0"/>
          </a:p>
        </p:txBody>
      </p:sp>
    </p:spTree>
  </p:cSld>
  <p:clrMapOvr>
    <a:masterClrMapping/>
  </p:clrMapOvr>
  <p:transition spd="med" advClick="0" advTm="23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330200"/>
            <a:ext cx="12293600" cy="624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0" name="Rectangle 2"/>
          <p:cNvSpPr>
            <a:spLocks noGrp="1" noChangeArrowheads="1"/>
          </p:cNvSpPr>
          <p:nvPr>
            <p:ph type="body" idx="1"/>
          </p:nvPr>
        </p:nvSpPr>
        <p:spPr>
          <a:xfrm>
            <a:off x="901700" y="7054850"/>
            <a:ext cx="11199813" cy="1974850"/>
          </a:xfrm>
        </p:spPr>
        <p:txBody>
          <a:bodyPr/>
          <a:lstStyle/>
          <a:p>
            <a:pPr defTabSz="571500" eaLnBrk="1">
              <a:lnSpc>
                <a:spcPct val="90000"/>
              </a:lnSpc>
              <a:spcBef>
                <a:spcPts val="2700"/>
              </a:spcBef>
              <a:defRPr/>
            </a:pPr>
            <a:r>
              <a:rPr lang="en-US" altLang="en-US" sz="3100"/>
              <a:t>Baghdad became a hub of learning and commerce. </a:t>
            </a:r>
          </a:p>
          <a:p>
            <a:pPr defTabSz="571500" eaLnBrk="1">
              <a:lnSpc>
                <a:spcPct val="90000"/>
              </a:lnSpc>
              <a:spcBef>
                <a:spcPts val="2700"/>
              </a:spcBef>
              <a:defRPr/>
            </a:pPr>
            <a:r>
              <a:rPr lang="en-US" altLang="en-US" sz="3100"/>
              <a:t>Scholars visited its great library, The House of Wisdom, from all over the world.</a:t>
            </a:r>
            <a:endParaRPr lang="en-US" altLang="en-US"/>
          </a:p>
        </p:txBody>
      </p:sp>
    </p:spTree>
  </p:cSld>
  <p:clrMapOvr>
    <a:masterClrMapping/>
  </p:clrMapOvr>
  <p:transition spd="slow" advClick="0" advTm="23000">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6700" y="322263"/>
            <a:ext cx="6057900" cy="8999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 y="431800"/>
            <a:ext cx="6057900" cy="889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p:cNvSpPr>
            <a:spLocks noGrp="1"/>
          </p:cNvSpPr>
          <p:nvPr>
            <p:ph type="title"/>
          </p:nvPr>
        </p:nvSpPr>
        <p:spPr>
          <a:xfrm>
            <a:off x="715963" y="1036638"/>
            <a:ext cx="11572875" cy="1798637"/>
          </a:xfrm>
        </p:spPr>
        <p:txBody>
          <a:bodyPr>
            <a:normAutofit/>
          </a:bodyPr>
          <a:lstStyle/>
          <a:p>
            <a:pPr algn="ctr" eaLnBrk="1" hangingPunct="1">
              <a:defRPr/>
            </a:pPr>
            <a:r>
              <a:rPr lang="en-GB" altLang="en-US">
                <a:sym typeface="Avenir Next" panose="020B0503020202020204" pitchFamily="34" charset="0"/>
              </a:rPr>
              <a:t>The Rise of</a:t>
            </a:r>
            <a:br>
              <a:rPr lang="en-GB" altLang="en-US">
                <a:sym typeface="Avenir Next" panose="020B0503020202020204" pitchFamily="34" charset="0"/>
              </a:rPr>
            </a:br>
            <a:r>
              <a:rPr lang="en-GB" altLang="en-US">
                <a:sym typeface="Avenir Next" panose="020B0503020202020204" pitchFamily="34" charset="0"/>
              </a:rPr>
              <a:t>the Islamic Empire</a:t>
            </a:r>
          </a:p>
        </p:txBody>
      </p:sp>
      <p:sp>
        <p:nvSpPr>
          <p:cNvPr id="4" name="Rounded Rectangle 3"/>
          <p:cNvSpPr/>
          <p:nvPr/>
        </p:nvSpPr>
        <p:spPr>
          <a:xfrm>
            <a:off x="1074738" y="6726238"/>
            <a:ext cx="10855325" cy="1938337"/>
          </a:xfrm>
          <a:prstGeom prst="roundRect">
            <a:avLst>
              <a:gd name="adj" fmla="val 461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sp>
        <p:nvSpPr>
          <p:cNvPr id="7" name="Content Placeholder 6"/>
          <p:cNvSpPr>
            <a:spLocks noGrp="1"/>
          </p:cNvSpPr>
          <p:nvPr>
            <p:ph idx="1"/>
          </p:nvPr>
        </p:nvSpPr>
        <p:spPr>
          <a:xfrm>
            <a:off x="1122363" y="7097713"/>
            <a:ext cx="10855325" cy="1495425"/>
          </a:xfrm>
        </p:spPr>
        <p:txBody>
          <a:bodyPr/>
          <a:lstStyle/>
          <a:p>
            <a:pPr algn="ctr" eaLnBrk="1" hangingPunct="1">
              <a:defRPr/>
            </a:pPr>
            <a:r>
              <a:rPr lang="en-GB" altLang="en-US" sz="2000" dirty="0">
                <a:latin typeface="Sassoon Infant Rg" panose="02000803050000020003" pitchFamily="2" charset="0"/>
                <a:ea typeface="Sassoon Infant Rg" panose="02000803050000020003" pitchFamily="2" charset="0"/>
                <a:cs typeface="Sassoon Infant Rg" panose="02000803050000020003" pitchFamily="2" charset="0"/>
                <a:sym typeface="Avenir Next" panose="020B0503020202020204" pitchFamily="34" charset="0"/>
              </a:rPr>
              <a:t>For around a thousand years (around AD 700), a vast Islamic civilisation spread from Baghdad, through North Africa and into Spain. Whilst Northern Europe was involved in many wars across its various Christian kingdoms, for the countries of the Islamic Empire this period was one of general peace and had a huge emphasis on scientific and mathematical knowledge.</a:t>
            </a:r>
          </a:p>
        </p:txBody>
      </p:sp>
      <p:sp>
        <p:nvSpPr>
          <p:cNvPr id="2" name="Rectangle 1"/>
          <p:cNvSpPr/>
          <p:nvPr/>
        </p:nvSpPr>
        <p:spPr>
          <a:xfrm>
            <a:off x="1074738" y="5156200"/>
            <a:ext cx="10855325" cy="538163"/>
          </a:xfrm>
          <a:prstGeom prst="rect">
            <a:avLst/>
          </a:prstGeom>
          <a:solidFill>
            <a:srgbClr val="9901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sp>
        <p:nvSpPr>
          <p:cNvPr id="5126" name="Content Placeholder 6"/>
          <p:cNvSpPr>
            <a:spLocks/>
          </p:cNvSpPr>
          <p:nvPr/>
        </p:nvSpPr>
        <p:spPr bwMode="auto">
          <a:xfrm>
            <a:off x="774700" y="4887913"/>
            <a:ext cx="2668588" cy="14954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ctr" eaLnBrk="1" hangingPunct="1">
              <a:lnSpc>
                <a:spcPct val="90000"/>
              </a:lnSpc>
              <a:spcBef>
                <a:spcPts val="1000"/>
              </a:spcBef>
              <a:buFont typeface="Arial" panose="020B0604020202020204" pitchFamily="34" charset="0"/>
              <a:buNone/>
            </a:pPr>
            <a:r>
              <a:rPr lang="en-GB" altLang="en-US" sz="2400">
                <a:solidFill>
                  <a:schemeClr val="bg1"/>
                </a:solidFill>
                <a:latin typeface="Londrina Solid" pitchFamily="2" charset="0"/>
                <a:cs typeface="Sassoon Infant Rg" pitchFamily="2" charset="0"/>
              </a:rPr>
              <a:t>5</a:t>
            </a:r>
            <a:r>
              <a:rPr lang="en-GB" altLang="en-US" sz="2400" baseline="30000">
                <a:solidFill>
                  <a:schemeClr val="bg1"/>
                </a:solidFill>
                <a:latin typeface="Londrina Solid" pitchFamily="2" charset="0"/>
                <a:cs typeface="Sassoon Infant Rg" pitchFamily="2" charset="0"/>
              </a:rPr>
              <a:t>th</a:t>
            </a:r>
            <a:r>
              <a:rPr lang="en-GB" altLang="en-US" sz="2400">
                <a:solidFill>
                  <a:schemeClr val="bg1"/>
                </a:solidFill>
                <a:latin typeface="Londrina Solid" pitchFamily="2" charset="0"/>
                <a:cs typeface="Sassoon Infant Rg" pitchFamily="2" charset="0"/>
              </a:rPr>
              <a:t> century</a:t>
            </a:r>
          </a:p>
        </p:txBody>
      </p:sp>
      <p:sp>
        <p:nvSpPr>
          <p:cNvPr id="5127" name="Content Placeholder 6"/>
          <p:cNvSpPr>
            <a:spLocks/>
          </p:cNvSpPr>
          <p:nvPr/>
        </p:nvSpPr>
        <p:spPr bwMode="auto">
          <a:xfrm>
            <a:off x="8997950" y="4887913"/>
            <a:ext cx="3290888" cy="14954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ctr" eaLnBrk="1" hangingPunct="1">
              <a:lnSpc>
                <a:spcPct val="90000"/>
              </a:lnSpc>
              <a:spcBef>
                <a:spcPts val="1000"/>
              </a:spcBef>
              <a:buFont typeface="Arial" panose="020B0604020202020204" pitchFamily="34" charset="0"/>
              <a:buNone/>
            </a:pPr>
            <a:r>
              <a:rPr lang="en-GB" altLang="en-US" sz="2400">
                <a:solidFill>
                  <a:schemeClr val="bg1"/>
                </a:solidFill>
                <a:latin typeface="Londrina Solid" pitchFamily="2" charset="0"/>
                <a:cs typeface="Sassoon Infant Rg" pitchFamily="2" charset="0"/>
              </a:rPr>
              <a:t>15</a:t>
            </a:r>
            <a:r>
              <a:rPr lang="en-GB" altLang="en-US" sz="2400" baseline="30000">
                <a:solidFill>
                  <a:schemeClr val="bg1"/>
                </a:solidFill>
                <a:latin typeface="Londrina Solid" pitchFamily="2" charset="0"/>
                <a:cs typeface="Sassoon Infant Rg" pitchFamily="2" charset="0"/>
              </a:rPr>
              <a:t>th</a:t>
            </a:r>
            <a:r>
              <a:rPr lang="en-GB" altLang="en-US" sz="2400">
                <a:solidFill>
                  <a:schemeClr val="bg1"/>
                </a:solidFill>
                <a:latin typeface="Londrina Solid" pitchFamily="2" charset="0"/>
                <a:cs typeface="Sassoon Infant Rg" pitchFamily="2" charset="0"/>
              </a:rPr>
              <a:t> century</a:t>
            </a:r>
          </a:p>
        </p:txBody>
      </p:sp>
      <p:sp>
        <p:nvSpPr>
          <p:cNvPr id="10" name="Rectangle 9"/>
          <p:cNvSpPr/>
          <p:nvPr/>
        </p:nvSpPr>
        <p:spPr>
          <a:xfrm>
            <a:off x="3257550" y="5811838"/>
            <a:ext cx="6069013" cy="5397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sp>
        <p:nvSpPr>
          <p:cNvPr id="11273" name="Content Placeholder 6"/>
          <p:cNvSpPr>
            <a:spLocks/>
          </p:cNvSpPr>
          <p:nvPr/>
        </p:nvSpPr>
        <p:spPr bwMode="auto">
          <a:xfrm>
            <a:off x="3363913" y="5399088"/>
            <a:ext cx="5600700" cy="952500"/>
          </a:xfrm>
          <a:prstGeom prst="roundRect">
            <a:avLst>
              <a:gd name="adj" fmla="val 2583"/>
            </a:avLst>
          </a:prstGeom>
          <a:noFill/>
          <a:ln>
            <a:noFill/>
          </a:ln>
        </p:spPr>
        <p:txBody>
          <a:bodyPr lIns="358400" tIns="358400" rIns="358400" bIns="358400"/>
          <a:lstStyle>
            <a:lvl1pPr>
              <a:lnSpc>
                <a:spcPct val="90000"/>
              </a:lnSpc>
              <a:spcBef>
                <a:spcPts val="1000"/>
              </a:spcBef>
              <a:buFont typeface="Arial" panose="020B0604020202020204" pitchFamily="34" charset="0"/>
              <a:buChar char="•"/>
              <a:defRPr>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9pPr>
          </a:lstStyle>
          <a:p>
            <a:pPr algn="ctr" eaLnBrk="1" hangingPunct="1">
              <a:buFont typeface="Arial" panose="020B0604020202020204" pitchFamily="34" charset="0"/>
              <a:buNone/>
              <a:defRPr/>
            </a:pPr>
            <a:r>
              <a:rPr lang="en-GB" altLang="en-US" sz="4551" dirty="0">
                <a:solidFill>
                  <a:schemeClr val="bg2"/>
                </a:solidFill>
                <a:latin typeface="Londrina Solid" pitchFamily="50" charset="0"/>
                <a:sym typeface="Avenir Next" panose="020B0503020202020204" pitchFamily="34" charset="0"/>
              </a:rPr>
              <a:t>The Dark Ages</a:t>
            </a:r>
          </a:p>
        </p:txBody>
      </p:sp>
      <p:sp>
        <p:nvSpPr>
          <p:cNvPr id="12" name="Rectangle 11"/>
          <p:cNvSpPr/>
          <p:nvPr/>
        </p:nvSpPr>
        <p:spPr>
          <a:xfrm>
            <a:off x="1074738" y="5811838"/>
            <a:ext cx="2076450" cy="539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sp>
        <p:nvSpPr>
          <p:cNvPr id="5131" name="Content Placeholder 6"/>
          <p:cNvSpPr>
            <a:spLocks/>
          </p:cNvSpPr>
          <p:nvPr/>
        </p:nvSpPr>
        <p:spPr bwMode="auto">
          <a:xfrm>
            <a:off x="-920750" y="5534025"/>
            <a:ext cx="6069013" cy="9429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ctr" eaLnBrk="1" hangingPunct="1">
              <a:lnSpc>
                <a:spcPct val="90000"/>
              </a:lnSpc>
              <a:spcBef>
                <a:spcPts val="1000"/>
              </a:spcBef>
              <a:buFont typeface="Arial" panose="020B0604020202020204" pitchFamily="34" charset="0"/>
              <a:buNone/>
            </a:pPr>
            <a:r>
              <a:rPr lang="en-GB" altLang="en-US" sz="2400">
                <a:solidFill>
                  <a:schemeClr val="bg1"/>
                </a:solidFill>
                <a:latin typeface="Londrina Solid" pitchFamily="2" charset="0"/>
                <a:cs typeface="Sassoon Infant Rg" pitchFamily="2" charset="0"/>
              </a:rPr>
              <a:t>Roman Empire</a:t>
            </a:r>
          </a:p>
        </p:txBody>
      </p:sp>
      <p:sp>
        <p:nvSpPr>
          <p:cNvPr id="14" name="Rectangle 13"/>
          <p:cNvSpPr/>
          <p:nvPr/>
        </p:nvSpPr>
        <p:spPr>
          <a:xfrm>
            <a:off x="9513888" y="5765800"/>
            <a:ext cx="2416175" cy="8270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sp>
        <p:nvSpPr>
          <p:cNvPr id="15" name="Rectangle 14"/>
          <p:cNvSpPr/>
          <p:nvPr/>
        </p:nvSpPr>
        <p:spPr>
          <a:xfrm>
            <a:off x="9464675" y="4268788"/>
            <a:ext cx="2416175" cy="8286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sp>
        <p:nvSpPr>
          <p:cNvPr id="5134" name="Content Placeholder 6"/>
          <p:cNvSpPr>
            <a:spLocks/>
          </p:cNvSpPr>
          <p:nvPr/>
        </p:nvSpPr>
        <p:spPr bwMode="auto">
          <a:xfrm>
            <a:off x="9302750" y="4117975"/>
            <a:ext cx="2814638" cy="14954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ctr" eaLnBrk="1" hangingPunct="1">
              <a:lnSpc>
                <a:spcPct val="90000"/>
              </a:lnSpc>
              <a:spcBef>
                <a:spcPts val="1000"/>
              </a:spcBef>
              <a:buFont typeface="Arial" panose="020B0604020202020204" pitchFamily="34" charset="0"/>
              <a:buNone/>
            </a:pPr>
            <a:r>
              <a:rPr lang="en-GB" altLang="en-US" sz="2400">
                <a:solidFill>
                  <a:schemeClr val="bg1"/>
                </a:solidFill>
                <a:latin typeface="Londrina Solid" pitchFamily="2" charset="0"/>
                <a:cs typeface="Sassoon Infant Rg" pitchFamily="2" charset="0"/>
              </a:rPr>
              <a:t>Islamic Empire</a:t>
            </a:r>
          </a:p>
        </p:txBody>
      </p:sp>
      <p:sp>
        <p:nvSpPr>
          <p:cNvPr id="5135" name="Content Placeholder 6"/>
          <p:cNvSpPr>
            <a:spLocks/>
          </p:cNvSpPr>
          <p:nvPr/>
        </p:nvSpPr>
        <p:spPr bwMode="auto">
          <a:xfrm>
            <a:off x="9228138" y="5526088"/>
            <a:ext cx="2962275" cy="14970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ctr" eaLnBrk="1" hangingPunct="1">
              <a:lnSpc>
                <a:spcPct val="90000"/>
              </a:lnSpc>
              <a:spcBef>
                <a:spcPts val="1000"/>
              </a:spcBef>
              <a:buFont typeface="Arial" panose="020B0604020202020204" pitchFamily="34" charset="0"/>
              <a:buNone/>
            </a:pPr>
            <a:r>
              <a:rPr lang="en-GB" altLang="en-US" sz="2400">
                <a:solidFill>
                  <a:schemeClr val="bg1"/>
                </a:solidFill>
                <a:latin typeface="Londrina Solid" pitchFamily="2" charset="0"/>
                <a:cs typeface="Sassoon Infant Rg" pitchFamily="2" charset="0"/>
              </a:rPr>
              <a:t>Northern Europe</a:t>
            </a:r>
          </a:p>
        </p:txBody>
      </p:sp>
      <p:grpSp>
        <p:nvGrpSpPr>
          <p:cNvPr id="18" name="Group 17"/>
          <p:cNvGrpSpPr>
            <a:grpSpLocks/>
          </p:cNvGrpSpPr>
          <p:nvPr/>
        </p:nvGrpSpPr>
        <p:grpSpPr bwMode="auto">
          <a:xfrm>
            <a:off x="2341563" y="2919413"/>
            <a:ext cx="1724025" cy="2667000"/>
            <a:chOff x="1646110" y="2052440"/>
            <a:chExt cx="1212420" cy="1875171"/>
          </a:xfrm>
        </p:grpSpPr>
        <p:sp>
          <p:nvSpPr>
            <p:cNvPr id="3" name="Rounded Rectangle 2"/>
            <p:cNvSpPr/>
            <p:nvPr/>
          </p:nvSpPr>
          <p:spPr>
            <a:xfrm>
              <a:off x="1646110" y="2052440"/>
              <a:ext cx="1212420" cy="1243417"/>
            </a:xfrm>
            <a:prstGeom prst="roundRect">
              <a:avLst>
                <a:gd name="adj" fmla="val 687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707" dirty="0">
                  <a:sym typeface="Avenir Next" panose="020B0503020202020204" pitchFamily="34" charset="0"/>
                </a:rPr>
                <a:t>AD 637: Islam spreads to Persia, Palestine, Syria, Lebanon, Iraq and Egypt.</a:t>
              </a:r>
            </a:p>
          </p:txBody>
        </p:sp>
        <p:sp>
          <p:nvSpPr>
            <p:cNvPr id="5" name="Down Arrow 4"/>
            <p:cNvSpPr/>
            <p:nvPr/>
          </p:nvSpPr>
          <p:spPr>
            <a:xfrm>
              <a:off x="2085975" y="3292508"/>
              <a:ext cx="387394" cy="63510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grpSp>
      <p:grpSp>
        <p:nvGrpSpPr>
          <p:cNvPr id="26" name="Group 25"/>
          <p:cNvGrpSpPr>
            <a:grpSpLocks/>
          </p:cNvGrpSpPr>
          <p:nvPr/>
        </p:nvGrpSpPr>
        <p:grpSpPr bwMode="auto">
          <a:xfrm>
            <a:off x="4183063" y="2840038"/>
            <a:ext cx="1619250" cy="2671762"/>
            <a:chOff x="1646110" y="2052440"/>
            <a:chExt cx="1137358" cy="1876735"/>
          </a:xfrm>
        </p:grpSpPr>
        <p:sp>
          <p:nvSpPr>
            <p:cNvPr id="27" name="Rounded Rectangle 26"/>
            <p:cNvSpPr/>
            <p:nvPr/>
          </p:nvSpPr>
          <p:spPr>
            <a:xfrm>
              <a:off x="1646110" y="2052440"/>
              <a:ext cx="1137358" cy="1243351"/>
            </a:xfrm>
            <a:prstGeom prst="roundRect">
              <a:avLst>
                <a:gd name="adj" fmla="val 687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707" dirty="0">
                  <a:sym typeface="Avenir Next" panose="020B0503020202020204" pitchFamily="34" charset="0"/>
                </a:rPr>
                <a:t>AD 752: Baghdad is built to be the capital of the Islamic Empire.</a:t>
              </a:r>
            </a:p>
          </p:txBody>
        </p:sp>
        <p:sp>
          <p:nvSpPr>
            <p:cNvPr id="28" name="Down Arrow 27"/>
            <p:cNvSpPr/>
            <p:nvPr/>
          </p:nvSpPr>
          <p:spPr>
            <a:xfrm>
              <a:off x="2017424" y="3294676"/>
              <a:ext cx="386925" cy="634499"/>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grpSp>
      <p:grpSp>
        <p:nvGrpSpPr>
          <p:cNvPr id="29" name="Group 28"/>
          <p:cNvGrpSpPr>
            <a:grpSpLocks/>
          </p:cNvGrpSpPr>
          <p:nvPr/>
        </p:nvGrpSpPr>
        <p:grpSpPr bwMode="auto">
          <a:xfrm>
            <a:off x="5921375" y="2801938"/>
            <a:ext cx="1997075" cy="2822575"/>
            <a:chOff x="1646110" y="2052440"/>
            <a:chExt cx="1403971" cy="1984458"/>
          </a:xfrm>
        </p:grpSpPr>
        <p:sp>
          <p:nvSpPr>
            <p:cNvPr id="30" name="Rounded Rectangle 29"/>
            <p:cNvSpPr/>
            <p:nvPr/>
          </p:nvSpPr>
          <p:spPr>
            <a:xfrm>
              <a:off x="1646110" y="2052440"/>
              <a:ext cx="1403971" cy="1420818"/>
            </a:xfrm>
            <a:prstGeom prst="roundRect">
              <a:avLst>
                <a:gd name="adj" fmla="val 687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707" dirty="0">
                  <a:sym typeface="Avenir Next" panose="020B0503020202020204" pitchFamily="34" charset="0"/>
                </a:rPr>
                <a:t>AD 936: Al-</a:t>
              </a:r>
              <a:r>
                <a:rPr lang="en-GB" sz="1707" dirty="0" err="1">
                  <a:sym typeface="Avenir Next" panose="020B0503020202020204" pitchFamily="34" charset="0"/>
                </a:rPr>
                <a:t>Zahrawi</a:t>
              </a:r>
              <a:r>
                <a:rPr lang="en-GB" sz="1707" dirty="0">
                  <a:sym typeface="Avenir Next" panose="020B0503020202020204" pitchFamily="34" charset="0"/>
                </a:rPr>
                <a:t> is born. He refines the science of surgery and invents many surgical instruments.</a:t>
              </a:r>
            </a:p>
          </p:txBody>
        </p:sp>
        <p:sp>
          <p:nvSpPr>
            <p:cNvPr id="31" name="Down Arrow 30"/>
            <p:cNvSpPr/>
            <p:nvPr/>
          </p:nvSpPr>
          <p:spPr>
            <a:xfrm>
              <a:off x="2165066" y="3401826"/>
              <a:ext cx="388380" cy="635072"/>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grpSp>
      <p:grpSp>
        <p:nvGrpSpPr>
          <p:cNvPr id="32" name="Group 31"/>
          <p:cNvGrpSpPr>
            <a:grpSpLocks/>
          </p:cNvGrpSpPr>
          <p:nvPr/>
        </p:nvGrpSpPr>
        <p:grpSpPr bwMode="auto">
          <a:xfrm>
            <a:off x="8037513" y="2830513"/>
            <a:ext cx="1393825" cy="2671762"/>
            <a:chOff x="1523882" y="2060678"/>
            <a:chExt cx="980185" cy="1876820"/>
          </a:xfrm>
        </p:grpSpPr>
        <p:sp>
          <p:nvSpPr>
            <p:cNvPr id="33" name="Rounded Rectangle 32"/>
            <p:cNvSpPr/>
            <p:nvPr/>
          </p:nvSpPr>
          <p:spPr>
            <a:xfrm>
              <a:off x="1523882" y="2060678"/>
              <a:ext cx="980185" cy="1243407"/>
            </a:xfrm>
            <a:prstGeom prst="roundRect">
              <a:avLst>
                <a:gd name="adj" fmla="val 687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707" dirty="0">
                  <a:sym typeface="Avenir Next" panose="020B0503020202020204" pitchFamily="34" charset="0"/>
                </a:rPr>
                <a:t>AD 1325: Ibn Battuta leaves Tangier on his 29 year journey.</a:t>
              </a:r>
            </a:p>
          </p:txBody>
        </p:sp>
        <p:sp>
          <p:nvSpPr>
            <p:cNvPr id="34" name="Down Arrow 33"/>
            <p:cNvSpPr/>
            <p:nvPr/>
          </p:nvSpPr>
          <p:spPr>
            <a:xfrm>
              <a:off x="1811909" y="3302970"/>
              <a:ext cx="387385" cy="634528"/>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grpSp>
      <p:pic>
        <p:nvPicPr>
          <p:cNvPr id="5140"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9425" y="871538"/>
            <a:ext cx="176053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330200"/>
            <a:ext cx="12293600" cy="624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Rectangle 2"/>
          <p:cNvSpPr>
            <a:spLocks noGrp="1" noChangeArrowheads="1"/>
          </p:cNvSpPr>
          <p:nvPr>
            <p:ph type="body" idx="1"/>
          </p:nvPr>
        </p:nvSpPr>
        <p:spPr>
          <a:xfrm>
            <a:off x="901700" y="6896100"/>
            <a:ext cx="11201400" cy="2133600"/>
          </a:xfrm>
        </p:spPr>
        <p:txBody>
          <a:bodyPr/>
          <a:lstStyle/>
          <a:p>
            <a:pPr eaLnBrk="1">
              <a:lnSpc>
                <a:spcPct val="90000"/>
              </a:lnSpc>
              <a:spcBef>
                <a:spcPts val="2800"/>
              </a:spcBef>
              <a:defRPr/>
            </a:pPr>
            <a:r>
              <a:rPr lang="en-US" altLang="en-US" sz="3200"/>
              <a:t>It was known as the round city.</a:t>
            </a:r>
          </a:p>
          <a:p>
            <a:pPr eaLnBrk="1">
              <a:lnSpc>
                <a:spcPct val="90000"/>
              </a:lnSpc>
              <a:spcBef>
                <a:spcPts val="2800"/>
              </a:spcBef>
              <a:defRPr/>
            </a:pPr>
            <a:r>
              <a:rPr lang="en-US" altLang="en-US" sz="3200"/>
              <a:t>Unlike Greek or Roman cities, which were designed as squares or rectangles </a:t>
            </a:r>
            <a:endParaRPr lang="en-US" altLang="en-US"/>
          </a:p>
        </p:txBody>
      </p:sp>
    </p:spTree>
  </p:cSld>
  <p:clrMapOvr>
    <a:masterClrMapping/>
  </p:clrMapOvr>
  <p:transition spd="slow" advClick="0" advTm="23000">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title"/>
          </p:nvPr>
        </p:nvSpPr>
        <p:spPr>
          <a:xfrm>
            <a:off x="715963" y="1123950"/>
            <a:ext cx="11572875" cy="925513"/>
          </a:xfrm>
        </p:spPr>
        <p:txBody>
          <a:bodyPr>
            <a:normAutofit/>
          </a:bodyPr>
          <a:lstStyle/>
          <a:p>
            <a:pPr eaLnBrk="1" hangingPunct="1">
              <a:defRPr/>
            </a:pPr>
            <a:r>
              <a:rPr lang="en-GB" altLang="en-US">
                <a:sym typeface="Avenir Next" panose="020B0503020202020204" pitchFamily="34" charset="0"/>
              </a:rPr>
              <a:t>Baghdad in AD 900</a:t>
            </a:r>
          </a:p>
        </p:txBody>
      </p:sp>
      <p:sp>
        <p:nvSpPr>
          <p:cNvPr id="11" name="Rounded Rectangle 10"/>
          <p:cNvSpPr/>
          <p:nvPr/>
        </p:nvSpPr>
        <p:spPr>
          <a:xfrm>
            <a:off x="1074738" y="3292475"/>
            <a:ext cx="4164012" cy="5119688"/>
          </a:xfrm>
          <a:prstGeom prst="roundRect">
            <a:avLst>
              <a:gd name="adj" fmla="val 13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sp>
        <p:nvSpPr>
          <p:cNvPr id="7172" name="Content Placeholder 6"/>
          <p:cNvSpPr>
            <a:spLocks/>
          </p:cNvSpPr>
          <p:nvPr/>
        </p:nvSpPr>
        <p:spPr bwMode="auto">
          <a:xfrm>
            <a:off x="1074738" y="1903413"/>
            <a:ext cx="11142662" cy="13843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ctr" eaLnBrk="1" hangingPunct="1">
              <a:spcBef>
                <a:spcPts val="1000"/>
              </a:spcBef>
              <a:buFont typeface="Arial" panose="020B0604020202020204" pitchFamily="34" charset="0"/>
              <a:buNone/>
            </a:pPr>
            <a:r>
              <a:rPr lang="en-GB" altLang="en-US">
                <a:solidFill>
                  <a:srgbClr val="1C1C1C"/>
                </a:solidFill>
                <a:latin typeface="Sassoon Infant Rg" pitchFamily="2" charset="0"/>
                <a:cs typeface="Sassoon Infant Rg" pitchFamily="2" charset="0"/>
              </a:rPr>
              <a:t>Baghdad was built in </a:t>
            </a:r>
            <a:r>
              <a:rPr lang="en-GB" altLang="en-US" b="1">
                <a:solidFill>
                  <a:srgbClr val="1C1C1C"/>
                </a:solidFill>
                <a:latin typeface="Sassoon Infant Rg" pitchFamily="2" charset="0"/>
                <a:cs typeface="Sassoon Infant Rg" pitchFamily="2" charset="0"/>
              </a:rPr>
              <a:t>AD 752 </a:t>
            </a:r>
            <a:r>
              <a:rPr lang="en-GB" altLang="en-US">
                <a:solidFill>
                  <a:srgbClr val="1C1C1C"/>
                </a:solidFill>
                <a:latin typeface="Sassoon Infant Rg" pitchFamily="2" charset="0"/>
                <a:cs typeface="Sassoon Infant Rg" pitchFamily="2" charset="0"/>
              </a:rPr>
              <a:t>by </a:t>
            </a:r>
            <a:r>
              <a:rPr lang="en-GB" altLang="en-US" b="1">
                <a:solidFill>
                  <a:srgbClr val="1C1C1C"/>
                </a:solidFill>
                <a:latin typeface="Sassoon Infant Rg" pitchFamily="2" charset="0"/>
                <a:cs typeface="Sassoon Infant Rg" pitchFamily="2" charset="0"/>
              </a:rPr>
              <a:t>Caliph Al-Mansur </a:t>
            </a:r>
            <a:r>
              <a:rPr lang="en-GB" altLang="en-US">
                <a:solidFill>
                  <a:srgbClr val="1C1C1C"/>
                </a:solidFill>
                <a:latin typeface="Sassoon Infant Rg" pitchFamily="2" charset="0"/>
                <a:cs typeface="Sassoon Infant Rg" pitchFamily="2" charset="0"/>
              </a:rPr>
              <a:t>as the new capital of the Islamic Empire.</a:t>
            </a:r>
          </a:p>
        </p:txBody>
      </p:sp>
      <p:sp>
        <p:nvSpPr>
          <p:cNvPr id="7173" name="Content Placeholder 6"/>
          <p:cNvSpPr>
            <a:spLocks/>
          </p:cNvSpPr>
          <p:nvPr/>
        </p:nvSpPr>
        <p:spPr bwMode="auto">
          <a:xfrm>
            <a:off x="787400" y="3138488"/>
            <a:ext cx="4918075" cy="13843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ctr" eaLnBrk="1" hangingPunct="1">
              <a:spcBef>
                <a:spcPts val="1000"/>
              </a:spcBef>
              <a:buFont typeface="Arial" panose="020B0604020202020204" pitchFamily="34" charset="0"/>
              <a:buNone/>
            </a:pPr>
            <a:r>
              <a:rPr lang="en-GB" altLang="en-US" sz="2800">
                <a:solidFill>
                  <a:srgbClr val="1C1C1C"/>
                </a:solidFill>
                <a:latin typeface="Sassoon Infant Rg" pitchFamily="2" charset="0"/>
                <a:cs typeface="Sassoon Infant Rg" pitchFamily="2" charset="0"/>
              </a:rPr>
              <a:t>It was built in a </a:t>
            </a:r>
            <a:r>
              <a:rPr lang="en-GB" altLang="en-US" sz="2800" b="1">
                <a:solidFill>
                  <a:srgbClr val="1C1C1C"/>
                </a:solidFill>
                <a:latin typeface="Sassoon Infant Rg" pitchFamily="2" charset="0"/>
                <a:cs typeface="Sassoon Infant Rg" pitchFamily="2" charset="0"/>
              </a:rPr>
              <a:t>circle</a:t>
            </a:r>
            <a:r>
              <a:rPr lang="en-GB" altLang="en-US" sz="2800">
                <a:solidFill>
                  <a:srgbClr val="1C1C1C"/>
                </a:solidFill>
                <a:latin typeface="Sassoon Infant Rg" pitchFamily="2" charset="0"/>
                <a:cs typeface="Sassoon Infant Rg" pitchFamily="2" charset="0"/>
              </a:rPr>
              <a:t>, about 1km in diameter, with the </a:t>
            </a:r>
            <a:r>
              <a:rPr lang="en-GB" altLang="en-US" sz="2800" b="1">
                <a:solidFill>
                  <a:srgbClr val="1C1C1C"/>
                </a:solidFill>
                <a:latin typeface="Sassoon Infant Rg" pitchFamily="2" charset="0"/>
                <a:cs typeface="Sassoon Infant Rg" pitchFamily="2" charset="0"/>
              </a:rPr>
              <a:t>mosque and guard headquarters</a:t>
            </a:r>
            <a:r>
              <a:rPr lang="en-GB" altLang="en-US" sz="2800">
                <a:solidFill>
                  <a:srgbClr val="1C1C1C"/>
                </a:solidFill>
                <a:latin typeface="Sassoon Infant Rg" pitchFamily="2" charset="0"/>
                <a:cs typeface="Sassoon Infant Rg" pitchFamily="2" charset="0"/>
              </a:rPr>
              <a:t> in the centre. Houses were built around the city walls.</a:t>
            </a:r>
          </a:p>
        </p:txBody>
      </p:sp>
      <p:sp>
        <p:nvSpPr>
          <p:cNvPr id="15" name="Rounded Rectangle 14"/>
          <p:cNvSpPr/>
          <p:nvPr/>
        </p:nvSpPr>
        <p:spPr>
          <a:xfrm>
            <a:off x="5287963" y="3292475"/>
            <a:ext cx="6642100" cy="1498600"/>
          </a:xfrm>
          <a:prstGeom prst="roundRect">
            <a:avLst>
              <a:gd name="adj" fmla="val 1323"/>
            </a:avLst>
          </a:prstGeom>
          <a:solidFill>
            <a:srgbClr val="F7E5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sp>
        <p:nvSpPr>
          <p:cNvPr id="7175" name="Content Placeholder 6"/>
          <p:cNvSpPr>
            <a:spLocks/>
          </p:cNvSpPr>
          <p:nvPr/>
        </p:nvSpPr>
        <p:spPr bwMode="auto">
          <a:xfrm>
            <a:off x="5075238" y="3021013"/>
            <a:ext cx="6854825" cy="13843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ctr" eaLnBrk="1" hangingPunct="1">
              <a:spcBef>
                <a:spcPts val="1000"/>
              </a:spcBef>
              <a:buFont typeface="Arial" panose="020B0604020202020204" pitchFamily="34" charset="0"/>
              <a:buNone/>
            </a:pPr>
            <a:r>
              <a:rPr lang="en-GB" altLang="en-US" sz="2400">
                <a:solidFill>
                  <a:srgbClr val="1C1C1C"/>
                </a:solidFill>
                <a:latin typeface="Sassoon Infant Rg" pitchFamily="2" charset="0"/>
                <a:cs typeface="Sassoon Infant Rg" pitchFamily="2" charset="0"/>
              </a:rPr>
              <a:t>Baghdad’s </a:t>
            </a:r>
            <a:r>
              <a:rPr lang="en-GB" altLang="en-US" sz="2400" b="1">
                <a:solidFill>
                  <a:srgbClr val="1C1C1C"/>
                </a:solidFill>
                <a:latin typeface="Sassoon Infant Rg" pitchFamily="2" charset="0"/>
                <a:cs typeface="Sassoon Infant Rg" pitchFamily="2" charset="0"/>
              </a:rPr>
              <a:t>location</a:t>
            </a:r>
            <a:r>
              <a:rPr lang="en-GB" altLang="en-US" sz="2400">
                <a:solidFill>
                  <a:srgbClr val="1C1C1C"/>
                </a:solidFill>
                <a:latin typeface="Sassoon Infant Rg" pitchFamily="2" charset="0"/>
                <a:cs typeface="Sassoon Infant Rg" pitchFamily="2" charset="0"/>
              </a:rPr>
              <a:t> was perfect for the city to succeed. It was close to water and established trade routes.</a:t>
            </a:r>
          </a:p>
        </p:txBody>
      </p:sp>
      <p:sp>
        <p:nvSpPr>
          <p:cNvPr id="17" name="Rounded Rectangle 16"/>
          <p:cNvSpPr/>
          <p:nvPr/>
        </p:nvSpPr>
        <p:spPr>
          <a:xfrm>
            <a:off x="5287963" y="4860925"/>
            <a:ext cx="6642100" cy="3551238"/>
          </a:xfrm>
          <a:prstGeom prst="roundRect">
            <a:avLst>
              <a:gd name="adj" fmla="val 1323"/>
            </a:avLst>
          </a:prstGeom>
          <a:solidFill>
            <a:srgbClr val="F7E5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pic>
        <p:nvPicPr>
          <p:cNvPr id="717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7412038"/>
            <a:ext cx="49180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Content Placeholder 6"/>
          <p:cNvSpPr>
            <a:spLocks/>
          </p:cNvSpPr>
          <p:nvPr/>
        </p:nvSpPr>
        <p:spPr bwMode="auto">
          <a:xfrm>
            <a:off x="6116638" y="4625975"/>
            <a:ext cx="5999162" cy="13843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r" eaLnBrk="1" hangingPunct="1">
              <a:spcBef>
                <a:spcPts val="1000"/>
              </a:spcBef>
              <a:buFont typeface="Arial" panose="020B0604020202020204" pitchFamily="34" charset="0"/>
              <a:buNone/>
            </a:pPr>
            <a:r>
              <a:rPr lang="en-GB" altLang="en-US" b="1">
                <a:solidFill>
                  <a:srgbClr val="1C1C1C"/>
                </a:solidFill>
                <a:latin typeface="Sassoon Infant Rg" pitchFamily="2" charset="0"/>
                <a:cs typeface="Sassoon Infant Rg" pitchFamily="2" charset="0"/>
              </a:rPr>
              <a:t>Major roads </a:t>
            </a:r>
            <a:r>
              <a:rPr lang="en-GB" altLang="en-US">
                <a:solidFill>
                  <a:srgbClr val="1C1C1C"/>
                </a:solidFill>
                <a:latin typeface="Sassoon Infant Rg" pitchFamily="2" charset="0"/>
                <a:cs typeface="Sassoon Infant Rg" pitchFamily="2" charset="0"/>
              </a:rPr>
              <a:t>crossed through the city, and many traders set up </a:t>
            </a:r>
            <a:r>
              <a:rPr lang="en-GB" altLang="en-US" b="1">
                <a:solidFill>
                  <a:srgbClr val="1C1C1C"/>
                </a:solidFill>
                <a:latin typeface="Sassoon Infant Rg" pitchFamily="2" charset="0"/>
                <a:cs typeface="Sassoon Infant Rg" pitchFamily="2" charset="0"/>
              </a:rPr>
              <a:t>markets </a:t>
            </a:r>
            <a:r>
              <a:rPr lang="en-GB" altLang="en-US">
                <a:solidFill>
                  <a:srgbClr val="1C1C1C"/>
                </a:solidFill>
                <a:latin typeface="Sassoon Infant Rg" pitchFamily="2" charset="0"/>
                <a:cs typeface="Sassoon Infant Rg" pitchFamily="2" charset="0"/>
              </a:rPr>
              <a:t>around the entrances.</a:t>
            </a:r>
          </a:p>
        </p:txBody>
      </p:sp>
      <p:pic>
        <p:nvPicPr>
          <p:cNvPr id="717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7438" y="7526338"/>
            <a:ext cx="1995487"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ai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04538" y="876300"/>
            <a:ext cx="12287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a:xfrm>
            <a:off x="715963" y="1123950"/>
            <a:ext cx="11572875" cy="925513"/>
          </a:xfrm>
        </p:spPr>
        <p:txBody>
          <a:bodyPr>
            <a:normAutofit/>
          </a:bodyPr>
          <a:lstStyle/>
          <a:p>
            <a:pPr eaLnBrk="1" hangingPunct="1">
              <a:defRPr/>
            </a:pPr>
            <a:r>
              <a:rPr lang="en-GB" altLang="en-US">
                <a:sym typeface="Avenir Next" panose="020B0503020202020204" pitchFamily="34" charset="0"/>
              </a:rPr>
              <a:t>Baghdad in AD 900</a:t>
            </a:r>
          </a:p>
        </p:txBody>
      </p:sp>
      <p:sp>
        <p:nvSpPr>
          <p:cNvPr id="11" name="Rounded Rectangle 10"/>
          <p:cNvSpPr/>
          <p:nvPr/>
        </p:nvSpPr>
        <p:spPr>
          <a:xfrm>
            <a:off x="1074738" y="2236788"/>
            <a:ext cx="4213225" cy="3933825"/>
          </a:xfrm>
          <a:prstGeom prst="roundRect">
            <a:avLst>
              <a:gd name="adj" fmla="val 13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sp>
        <p:nvSpPr>
          <p:cNvPr id="8196" name="Content Placeholder 6"/>
          <p:cNvSpPr>
            <a:spLocks/>
          </p:cNvSpPr>
          <p:nvPr/>
        </p:nvSpPr>
        <p:spPr bwMode="auto">
          <a:xfrm>
            <a:off x="904875" y="2005013"/>
            <a:ext cx="4383088" cy="30226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ctr" eaLnBrk="1" hangingPunct="1">
              <a:spcBef>
                <a:spcPts val="1000"/>
              </a:spcBef>
              <a:buFont typeface="Arial" panose="020B0604020202020204" pitchFamily="34" charset="0"/>
              <a:buNone/>
            </a:pPr>
            <a:r>
              <a:rPr lang="en-GB" altLang="en-US" sz="2000">
                <a:solidFill>
                  <a:srgbClr val="1C1C1C"/>
                </a:solidFill>
                <a:latin typeface="Sassoon Infant Rg" pitchFamily="2" charset="0"/>
                <a:cs typeface="Sassoon Infant Rg" pitchFamily="2" charset="0"/>
              </a:rPr>
              <a:t>Baghdad became known as the cultural and learning capital of the world. The world’s </a:t>
            </a:r>
            <a:r>
              <a:rPr lang="en-GB" altLang="en-US" sz="2000" b="1">
                <a:solidFill>
                  <a:srgbClr val="1C1C1C"/>
                </a:solidFill>
                <a:latin typeface="Sassoon Infant Rg" pitchFamily="2" charset="0"/>
                <a:cs typeface="Sassoon Infant Rg" pitchFamily="2" charset="0"/>
              </a:rPr>
              <a:t>first universities and hospitals </a:t>
            </a:r>
            <a:r>
              <a:rPr lang="en-GB" altLang="en-US" sz="2000">
                <a:solidFill>
                  <a:srgbClr val="1C1C1C"/>
                </a:solidFill>
                <a:latin typeface="Sassoon Infant Rg" pitchFamily="2" charset="0"/>
                <a:cs typeface="Sassoon Infant Rg" pitchFamily="2" charset="0"/>
              </a:rPr>
              <a:t>were built there.</a:t>
            </a:r>
          </a:p>
        </p:txBody>
      </p:sp>
      <p:sp>
        <p:nvSpPr>
          <p:cNvPr id="15" name="Rounded Rectangle 14"/>
          <p:cNvSpPr/>
          <p:nvPr/>
        </p:nvSpPr>
        <p:spPr>
          <a:xfrm>
            <a:off x="1119188" y="6267450"/>
            <a:ext cx="10810875" cy="2347913"/>
          </a:xfrm>
          <a:prstGeom prst="roundRect">
            <a:avLst>
              <a:gd name="adj" fmla="val 1323"/>
            </a:avLst>
          </a:prstGeom>
          <a:solidFill>
            <a:srgbClr val="F7E5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sp>
        <p:nvSpPr>
          <p:cNvPr id="8198" name="Content Placeholder 6"/>
          <p:cNvSpPr>
            <a:spLocks/>
          </p:cNvSpPr>
          <p:nvPr/>
        </p:nvSpPr>
        <p:spPr bwMode="auto">
          <a:xfrm>
            <a:off x="6824663" y="6051550"/>
            <a:ext cx="5035550" cy="148113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r" eaLnBrk="1" hangingPunct="1">
              <a:spcBef>
                <a:spcPts val="1000"/>
              </a:spcBef>
              <a:buFont typeface="Arial" panose="020B0604020202020204" pitchFamily="34" charset="0"/>
              <a:buNone/>
            </a:pPr>
            <a:r>
              <a:rPr lang="en-GB" altLang="en-US" sz="2000">
                <a:solidFill>
                  <a:srgbClr val="1C1C1C"/>
                </a:solidFill>
                <a:latin typeface="Sassoon Infant Rg" pitchFamily="2" charset="0"/>
                <a:cs typeface="Sassoon Infant Rg" pitchFamily="2" charset="0"/>
              </a:rPr>
              <a:t>The </a:t>
            </a:r>
            <a:r>
              <a:rPr lang="en-GB" altLang="en-US" sz="2000" b="1">
                <a:solidFill>
                  <a:srgbClr val="1C1C1C"/>
                </a:solidFill>
                <a:latin typeface="Sassoon Infant Rg" pitchFamily="2" charset="0"/>
                <a:cs typeface="Sassoon Infant Rg" pitchFamily="2" charset="0"/>
              </a:rPr>
              <a:t>House of Wisdom </a:t>
            </a:r>
            <a:r>
              <a:rPr lang="en-GB" altLang="en-US" sz="2000">
                <a:solidFill>
                  <a:srgbClr val="1C1C1C"/>
                </a:solidFill>
                <a:latin typeface="Sassoon Infant Rg" pitchFamily="2" charset="0"/>
                <a:cs typeface="Sassoon Infant Rg" pitchFamily="2" charset="0"/>
              </a:rPr>
              <a:t>was built in Baghdad as the centre of learning and knowledge. Many scholars travelled there.</a:t>
            </a:r>
          </a:p>
        </p:txBody>
      </p:sp>
      <p:sp>
        <p:nvSpPr>
          <p:cNvPr id="17" name="Rounded Rectangle 16"/>
          <p:cNvSpPr/>
          <p:nvPr/>
        </p:nvSpPr>
        <p:spPr>
          <a:xfrm>
            <a:off x="5364163" y="2236788"/>
            <a:ext cx="6565900" cy="2120900"/>
          </a:xfrm>
          <a:prstGeom prst="roundRect">
            <a:avLst>
              <a:gd name="adj" fmla="val 1323"/>
            </a:avLst>
          </a:prstGeom>
          <a:solidFill>
            <a:srgbClr val="F7E5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sp>
        <p:nvSpPr>
          <p:cNvPr id="8200" name="Content Placeholder 6"/>
          <p:cNvSpPr>
            <a:spLocks/>
          </p:cNvSpPr>
          <p:nvPr/>
        </p:nvSpPr>
        <p:spPr bwMode="auto">
          <a:xfrm>
            <a:off x="5175250" y="2143125"/>
            <a:ext cx="4625975" cy="13811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ctr" eaLnBrk="1" hangingPunct="1">
              <a:spcBef>
                <a:spcPts val="1000"/>
              </a:spcBef>
              <a:buFont typeface="Arial" panose="020B0604020202020204" pitchFamily="34" charset="0"/>
              <a:buNone/>
            </a:pPr>
            <a:r>
              <a:rPr lang="en-GB" altLang="en-US" sz="2000">
                <a:solidFill>
                  <a:srgbClr val="1C1C1C"/>
                </a:solidFill>
                <a:latin typeface="Sassoon Infant Rg" pitchFamily="2" charset="0"/>
                <a:cs typeface="Sassoon Infant Rg" pitchFamily="2" charset="0"/>
              </a:rPr>
              <a:t>A </a:t>
            </a:r>
            <a:r>
              <a:rPr lang="en-GB" altLang="en-US" sz="2000" b="1">
                <a:solidFill>
                  <a:srgbClr val="1C1C1C"/>
                </a:solidFill>
                <a:latin typeface="Sassoon Infant Rg" pitchFamily="2" charset="0"/>
                <a:cs typeface="Sassoon Infant Rg" pitchFamily="2" charset="0"/>
              </a:rPr>
              <a:t>banking system </a:t>
            </a:r>
            <a:r>
              <a:rPr lang="en-GB" altLang="en-US" sz="2000">
                <a:solidFill>
                  <a:srgbClr val="1C1C1C"/>
                </a:solidFill>
                <a:latin typeface="Sassoon Infant Rg" pitchFamily="2" charset="0"/>
                <a:cs typeface="Sassoon Infant Rg" pitchFamily="2" charset="0"/>
              </a:rPr>
              <a:t>was set up so that people could trade and encouraged more people to settle close to the city.</a:t>
            </a:r>
          </a:p>
        </p:txBody>
      </p:sp>
      <p:pic>
        <p:nvPicPr>
          <p:cNvPr id="820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7025" y="5386388"/>
            <a:ext cx="2551113"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2"/>
          <p:cNvPicPr>
            <a:picLocks noChangeAspect="1"/>
          </p:cNvPicPr>
          <p:nvPr/>
        </p:nvPicPr>
        <p:blipFill>
          <a:blip r:embed="rId3">
            <a:extLst>
              <a:ext uri="{28A0092B-C50C-407E-A947-70E740481C1C}">
                <a14:useLocalDpi xmlns:a14="http://schemas.microsoft.com/office/drawing/2010/main" val="0"/>
              </a:ext>
            </a:extLst>
          </a:blip>
          <a:srcRect r="50847"/>
          <a:stretch>
            <a:fillRect/>
          </a:stretch>
        </p:blipFill>
        <p:spPr bwMode="auto">
          <a:xfrm>
            <a:off x="9548813" y="2406650"/>
            <a:ext cx="1700212"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8"/>
          <p:cNvPicPr>
            <a:picLocks noChangeAspect="1"/>
          </p:cNvPicPr>
          <p:nvPr/>
        </p:nvPicPr>
        <p:blipFill>
          <a:blip r:embed="rId3">
            <a:extLst>
              <a:ext uri="{28A0092B-C50C-407E-A947-70E740481C1C}">
                <a14:useLocalDpi xmlns:a14="http://schemas.microsoft.com/office/drawing/2010/main" val="0"/>
              </a:ext>
            </a:extLst>
          </a:blip>
          <a:srcRect r="50847"/>
          <a:stretch>
            <a:fillRect/>
          </a:stretch>
        </p:blipFill>
        <p:spPr bwMode="auto">
          <a:xfrm>
            <a:off x="10161588" y="2308225"/>
            <a:ext cx="1700212"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9"/>
          <p:cNvSpPr/>
          <p:nvPr/>
        </p:nvSpPr>
        <p:spPr>
          <a:xfrm>
            <a:off x="5364163" y="4475163"/>
            <a:ext cx="6565900" cy="1695450"/>
          </a:xfrm>
          <a:prstGeom prst="roundRect">
            <a:avLst>
              <a:gd name="adj" fmla="val 13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4551">
              <a:sym typeface="Avenir Next" panose="020B0503020202020204" pitchFamily="34" charset="0"/>
            </a:endParaRPr>
          </a:p>
        </p:txBody>
      </p:sp>
      <p:sp>
        <p:nvSpPr>
          <p:cNvPr id="8205" name="Content Placeholder 6"/>
          <p:cNvSpPr>
            <a:spLocks/>
          </p:cNvSpPr>
          <p:nvPr/>
        </p:nvSpPr>
        <p:spPr bwMode="auto">
          <a:xfrm>
            <a:off x="4932363" y="4413250"/>
            <a:ext cx="4454525" cy="13811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58400" tIns="358400" rIns="358400" bIns="358400"/>
          <a:lstStyle>
            <a:lvl1pPr>
              <a:defRPr sz="3200" i="1">
                <a:solidFill>
                  <a:srgbClr val="5E524C"/>
                </a:solidFill>
                <a:latin typeface="Avenir Next" charset="0"/>
                <a:ea typeface="Avenir Next" charset="0"/>
                <a:cs typeface="Avenir Next" charset="0"/>
                <a:sym typeface="Avenir Next" charset="0"/>
              </a:defRPr>
            </a:lvl1pPr>
            <a:lvl2pPr marL="685800" indent="-228600">
              <a:defRPr sz="3200" i="1">
                <a:solidFill>
                  <a:srgbClr val="5E524C"/>
                </a:solidFill>
                <a:latin typeface="Avenir Next" charset="0"/>
                <a:ea typeface="Avenir Next" charset="0"/>
                <a:cs typeface="Avenir Next" charset="0"/>
                <a:sym typeface="Avenir Next" charset="0"/>
              </a:defRPr>
            </a:lvl2pPr>
            <a:lvl3pPr marL="1143000" indent="-228600">
              <a:defRPr sz="3200" i="1">
                <a:solidFill>
                  <a:srgbClr val="5E524C"/>
                </a:solidFill>
                <a:latin typeface="Avenir Next" charset="0"/>
                <a:ea typeface="Avenir Next" charset="0"/>
                <a:cs typeface="Avenir Next" charset="0"/>
                <a:sym typeface="Avenir Next" charset="0"/>
              </a:defRPr>
            </a:lvl3pPr>
            <a:lvl4pPr marL="1600200" indent="-228600">
              <a:defRPr sz="3200" i="1">
                <a:solidFill>
                  <a:srgbClr val="5E524C"/>
                </a:solidFill>
                <a:latin typeface="Avenir Next" charset="0"/>
                <a:ea typeface="Avenir Next" charset="0"/>
                <a:cs typeface="Avenir Next" charset="0"/>
                <a:sym typeface="Avenir Next" charset="0"/>
              </a:defRPr>
            </a:lvl4pPr>
            <a:lvl5pPr marL="2057400" indent="-228600">
              <a:defRPr sz="3200" i="1">
                <a:solidFill>
                  <a:srgbClr val="5E524C"/>
                </a:solidFill>
                <a:latin typeface="Avenir Next" charset="0"/>
                <a:ea typeface="Avenir Next" charset="0"/>
                <a:cs typeface="Avenir Next" charset="0"/>
                <a:sym typeface="Avenir Next" charset="0"/>
              </a:defRPr>
            </a:lvl5pPr>
            <a:lvl6pPr marL="25146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6pPr>
            <a:lvl7pPr marL="29718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7pPr>
            <a:lvl8pPr marL="34290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8pPr>
            <a:lvl9pPr marL="3886200" indent="-228600" defTabSz="584200" eaLnBrk="0" fontAlgn="base" hangingPunct="0">
              <a:spcBef>
                <a:spcPct val="0"/>
              </a:spcBef>
              <a:spcAft>
                <a:spcPct val="0"/>
              </a:spcAft>
              <a:defRPr sz="3200" i="1">
                <a:solidFill>
                  <a:srgbClr val="5E524C"/>
                </a:solidFill>
                <a:latin typeface="Avenir Next" charset="0"/>
                <a:ea typeface="Avenir Next" charset="0"/>
                <a:cs typeface="Avenir Next" charset="0"/>
                <a:sym typeface="Avenir Next" charset="0"/>
              </a:defRPr>
            </a:lvl9pPr>
          </a:lstStyle>
          <a:p>
            <a:pPr algn="ctr" eaLnBrk="1" hangingPunct="1">
              <a:spcBef>
                <a:spcPts val="1000"/>
              </a:spcBef>
              <a:buFont typeface="Arial" panose="020B0604020202020204" pitchFamily="34" charset="0"/>
              <a:buNone/>
            </a:pPr>
            <a:r>
              <a:rPr lang="en-GB" altLang="en-US" sz="2800">
                <a:solidFill>
                  <a:srgbClr val="1C1C1C"/>
                </a:solidFill>
                <a:latin typeface="Sassoon Infant Rg" pitchFamily="2" charset="0"/>
                <a:cs typeface="Sassoon Infant Rg" pitchFamily="2" charset="0"/>
              </a:rPr>
              <a:t>Over </a:t>
            </a:r>
            <a:r>
              <a:rPr lang="en-GB" altLang="en-US" sz="2800" b="1">
                <a:solidFill>
                  <a:srgbClr val="1C1C1C"/>
                </a:solidFill>
                <a:latin typeface="Sassoon Infant Rg" pitchFamily="2" charset="0"/>
                <a:cs typeface="Sassoon Infant Rg" pitchFamily="2" charset="0"/>
              </a:rPr>
              <a:t>1 million people </a:t>
            </a:r>
            <a:r>
              <a:rPr lang="en-GB" altLang="en-US" sz="2800">
                <a:solidFill>
                  <a:srgbClr val="1C1C1C"/>
                </a:solidFill>
                <a:latin typeface="Sassoon Infant Rg" pitchFamily="2" charset="0"/>
                <a:cs typeface="Sassoon Infant Rg" pitchFamily="2" charset="0"/>
              </a:rPr>
              <a:t>lived in Baghdad.</a:t>
            </a:r>
          </a:p>
        </p:txBody>
      </p:sp>
      <p:pic>
        <p:nvPicPr>
          <p:cNvPr id="8206" name="Picture 6"/>
          <p:cNvPicPr>
            <a:picLocks noChangeAspect="1"/>
          </p:cNvPicPr>
          <p:nvPr/>
        </p:nvPicPr>
        <p:blipFill>
          <a:blip r:embed="rId4" cstate="print">
            <a:extLst>
              <a:ext uri="{28A0092B-C50C-407E-A947-70E740481C1C}">
                <a14:useLocalDpi xmlns:a14="http://schemas.microsoft.com/office/drawing/2010/main" val="0"/>
              </a:ext>
            </a:extLst>
          </a:blip>
          <a:srcRect b="61031"/>
          <a:stretch>
            <a:fillRect/>
          </a:stretch>
        </p:blipFill>
        <p:spPr bwMode="auto">
          <a:xfrm>
            <a:off x="8782050" y="4156075"/>
            <a:ext cx="2886075"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7"/>
          <p:cNvPicPr>
            <a:picLocks noChangeAspect="1"/>
          </p:cNvPicPr>
          <p:nvPr/>
        </p:nvPicPr>
        <p:blipFill>
          <a:blip r:embed="rId5" cstate="print">
            <a:extLst>
              <a:ext uri="{28A0092B-C50C-407E-A947-70E740481C1C}">
                <a14:useLocalDpi xmlns:a14="http://schemas.microsoft.com/office/drawing/2010/main" val="0"/>
              </a:ext>
            </a:extLst>
          </a:blip>
          <a:srcRect b="60352"/>
          <a:stretch>
            <a:fillRect/>
          </a:stretch>
        </p:blipFill>
        <p:spPr bwMode="auto">
          <a:xfrm>
            <a:off x="10318750" y="4122738"/>
            <a:ext cx="185896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8"/>
          <p:cNvPicPr>
            <a:picLocks noChangeAspect="1"/>
          </p:cNvPicPr>
          <p:nvPr/>
        </p:nvPicPr>
        <p:blipFill>
          <a:blip r:embed="rId6" cstate="print">
            <a:extLst>
              <a:ext uri="{28A0092B-C50C-407E-A947-70E740481C1C}">
                <a14:useLocalDpi xmlns:a14="http://schemas.microsoft.com/office/drawing/2010/main" val="0"/>
              </a:ext>
            </a:extLst>
          </a:blip>
          <a:srcRect t="189" b="16937"/>
          <a:stretch>
            <a:fillRect/>
          </a:stretch>
        </p:blipFill>
        <p:spPr bwMode="auto">
          <a:xfrm>
            <a:off x="1119188" y="6267450"/>
            <a:ext cx="5967412"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air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04538" y="876300"/>
            <a:ext cx="12287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a:xfrm>
            <a:off x="715963" y="1381125"/>
            <a:ext cx="11572875" cy="927100"/>
          </a:xfrm>
        </p:spPr>
        <p:txBody>
          <a:bodyPr>
            <a:normAutofit fontScale="90000"/>
          </a:bodyPr>
          <a:lstStyle/>
          <a:p>
            <a:pPr algn="ctr" eaLnBrk="1" hangingPunct="1">
              <a:defRPr/>
            </a:pPr>
            <a:r>
              <a:rPr lang="en-GB" altLang="en-US">
                <a:sym typeface="Avenir Next" panose="020B0503020202020204" pitchFamily="34" charset="0"/>
              </a:rPr>
              <a:t>The Islamic Empire</a:t>
            </a:r>
            <a:br>
              <a:rPr lang="en-GB" altLang="en-US">
                <a:sym typeface="Avenir Next" panose="020B0503020202020204" pitchFamily="34" charset="0"/>
              </a:rPr>
            </a:br>
            <a:r>
              <a:rPr lang="en-GB" altLang="en-US">
                <a:sym typeface="Avenir Next" panose="020B0503020202020204" pitchFamily="34" charset="0"/>
              </a:rPr>
              <a:t>and Europe</a:t>
            </a:r>
          </a:p>
        </p:txBody>
      </p:sp>
      <p:graphicFrame>
        <p:nvGraphicFramePr>
          <p:cNvPr id="4" name="Group 100"/>
          <p:cNvGraphicFramePr>
            <a:graphicFrameLocks noGrp="1"/>
          </p:cNvGraphicFramePr>
          <p:nvPr/>
        </p:nvGraphicFramePr>
        <p:xfrm>
          <a:off x="1074738" y="2738438"/>
          <a:ext cx="10855325" cy="5862637"/>
        </p:xfrm>
        <a:graphic>
          <a:graphicData uri="http://schemas.openxmlformats.org/drawingml/2006/table">
            <a:tbl>
              <a:tblPr bandCol="1">
                <a:tableStyleId>{3B4B98B0-60AC-42C2-AFA5-B58CD77FA1E5}</a:tableStyleId>
              </a:tblPr>
              <a:tblGrid>
                <a:gridCol w="5428740">
                  <a:extLst>
                    <a:ext uri="{9D8B030D-6E8A-4147-A177-3AD203B41FA5}">
                      <a16:colId xmlns:a16="http://schemas.microsoft.com/office/drawing/2014/main" val="20000"/>
                    </a:ext>
                  </a:extLst>
                </a:gridCol>
                <a:gridCol w="5426585">
                  <a:extLst>
                    <a:ext uri="{9D8B030D-6E8A-4147-A177-3AD203B41FA5}">
                      <a16:colId xmlns:a16="http://schemas.microsoft.com/office/drawing/2014/main" val="20001"/>
                    </a:ext>
                  </a:extLst>
                </a:gridCol>
              </a:tblGrid>
              <a:tr h="12746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400" u="none" strike="noStrike" cap="none" normalizeH="0" baseline="0" dirty="0">
                          <a:ln>
                            <a:noFill/>
                          </a:ln>
                          <a:effectLst/>
                          <a:latin typeface="+mj-lt"/>
                          <a:cs typeface="BPreplay"/>
                        </a:rPr>
                        <a:t>The Islamic Empire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400" u="none" strike="noStrike" cap="none" normalizeH="0" baseline="0" dirty="0">
                          <a:ln>
                            <a:noFill/>
                          </a:ln>
                          <a:effectLst/>
                          <a:latin typeface="+mj-lt"/>
                          <a:cs typeface="BPreplay"/>
                        </a:rPr>
                        <a:t>c. AD 1000</a:t>
                      </a:r>
                      <a:endParaRPr kumimoji="0" lang="en-GB" sz="3400" b="0" i="0" u="none" strike="noStrike" cap="none" normalizeH="0" baseline="0" dirty="0">
                        <a:ln>
                          <a:noFill/>
                        </a:ln>
                        <a:solidFill>
                          <a:schemeClr val="tx1"/>
                        </a:solidFill>
                        <a:effectLst/>
                        <a:latin typeface="+mj-lt"/>
                        <a:cs typeface="BPreplay"/>
                      </a:endParaRPr>
                    </a:p>
                  </a:txBody>
                  <a:tcPr marL="130047" marR="130047" marT="65033" marB="65033" horzOverflow="overflow">
                    <a:solidFill>
                      <a:srgbClr val="FFFF00">
                        <a:alpha val="2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400" u="none" strike="noStrike" cap="none" normalizeH="0" baseline="0" dirty="0">
                          <a:ln>
                            <a:noFill/>
                          </a:ln>
                          <a:effectLst/>
                          <a:latin typeface="+mj-lt"/>
                          <a:cs typeface="BPreplay"/>
                        </a:rPr>
                        <a:t>Europe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400" u="none" strike="noStrike" cap="none" normalizeH="0" baseline="0" dirty="0">
                          <a:ln>
                            <a:noFill/>
                          </a:ln>
                          <a:effectLst/>
                          <a:latin typeface="+mj-lt"/>
                          <a:cs typeface="BPreplay"/>
                        </a:rPr>
                        <a:t>c. AD 1000</a:t>
                      </a:r>
                      <a:endParaRPr kumimoji="0" lang="en-GB" sz="3400" b="0" i="0" u="none" strike="noStrike" cap="none" normalizeH="0" baseline="0" dirty="0">
                        <a:ln>
                          <a:noFill/>
                        </a:ln>
                        <a:solidFill>
                          <a:schemeClr val="tx1"/>
                        </a:solidFill>
                        <a:effectLst/>
                        <a:latin typeface="+mj-lt"/>
                        <a:cs typeface="BPreplay"/>
                      </a:endParaRPr>
                    </a:p>
                  </a:txBody>
                  <a:tcPr marL="130047" marR="130047" marT="65033" marB="65033" horzOverflow="overflow">
                    <a:solidFill>
                      <a:srgbClr val="8CE6F8"/>
                    </a:solidFill>
                  </a:tcPr>
                </a:tc>
                <a:extLst>
                  <a:ext uri="{0D108BD9-81ED-4DB2-BD59-A6C34878D82A}">
                    <a16:rowId xmlns:a16="http://schemas.microsoft.com/office/drawing/2014/main" val="10000"/>
                  </a:ext>
                </a:extLst>
              </a:tr>
              <a:tr h="676949">
                <a:tc>
                  <a:txBody>
                    <a:bodyPr/>
                    <a:lstStyle/>
                    <a:p>
                      <a:endParaRPr lang="en-GB" sz="2600" dirty="0"/>
                    </a:p>
                  </a:txBody>
                  <a:tcPr marL="130047" marR="130047" marT="65033" marB="65033" horzOverflow="overflow">
                    <a:solidFill>
                      <a:srgbClr val="FFFF00">
                        <a:alpha val="2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lang="en-GB" sz="2300" dirty="0">
                        <a:latin typeface="+mj-lt"/>
                        <a:cs typeface="BPreplay"/>
                      </a:endParaRPr>
                    </a:p>
                  </a:txBody>
                  <a:tcPr marL="130047" marR="130047" marT="65033" marB="65033" horzOverflow="overflow">
                    <a:solidFill>
                      <a:srgbClr val="8CE6F8"/>
                    </a:solidFill>
                  </a:tcPr>
                </a:tc>
                <a:extLst>
                  <a:ext uri="{0D108BD9-81ED-4DB2-BD59-A6C34878D82A}">
                    <a16:rowId xmlns:a16="http://schemas.microsoft.com/office/drawing/2014/main" val="10001"/>
                  </a:ext>
                </a:extLst>
              </a:tr>
              <a:tr h="676949">
                <a:tc>
                  <a:txBody>
                    <a:bodyPr/>
                    <a:lstStyle/>
                    <a:p>
                      <a:endParaRPr lang="en-GB" sz="2600"/>
                    </a:p>
                  </a:txBody>
                  <a:tcPr marL="130047" marR="130047" marT="65033" marB="65033" horzOverflow="overflow">
                    <a:solidFill>
                      <a:srgbClr val="FFFF00">
                        <a:alpha val="20000"/>
                      </a:srgbClr>
                    </a:solidFill>
                  </a:tcPr>
                </a:tc>
                <a:tc>
                  <a:txBody>
                    <a:bodyPr/>
                    <a:lstStyle/>
                    <a:p>
                      <a:pPr>
                        <a:spcBef>
                          <a:spcPct val="50000"/>
                        </a:spcBef>
                      </a:pPr>
                      <a:endParaRPr lang="en-GB" sz="2300" dirty="0">
                        <a:latin typeface="+mj-lt"/>
                        <a:cs typeface="BPreplay"/>
                      </a:endParaRPr>
                    </a:p>
                  </a:txBody>
                  <a:tcPr marL="130047" marR="130047" marT="65033" marB="65033" horzOverflow="overflow">
                    <a:solidFill>
                      <a:srgbClr val="8CE6F8"/>
                    </a:solidFill>
                  </a:tcPr>
                </a:tc>
                <a:extLst>
                  <a:ext uri="{0D108BD9-81ED-4DB2-BD59-A6C34878D82A}">
                    <a16:rowId xmlns:a16="http://schemas.microsoft.com/office/drawing/2014/main" val="10002"/>
                  </a:ext>
                </a:extLst>
              </a:tr>
              <a:tr h="676949">
                <a:tc>
                  <a:txBody>
                    <a:bodyPr/>
                    <a:lstStyle/>
                    <a:p>
                      <a:endParaRPr lang="en-GB" sz="2600"/>
                    </a:p>
                  </a:txBody>
                  <a:tcPr marL="130047" marR="130047" marT="65033" marB="65033" horzOverflow="overflow">
                    <a:solidFill>
                      <a:srgbClr val="FFFF00">
                        <a:alpha val="2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lang="en-GB" sz="2300" dirty="0">
                        <a:latin typeface="+mj-lt"/>
                        <a:cs typeface="BPreplay"/>
                      </a:endParaRPr>
                    </a:p>
                  </a:txBody>
                  <a:tcPr marL="130047" marR="130047" marT="65033" marB="65033" horzOverflow="overflow">
                    <a:solidFill>
                      <a:srgbClr val="8CE6F8"/>
                    </a:solidFill>
                  </a:tcPr>
                </a:tc>
                <a:extLst>
                  <a:ext uri="{0D108BD9-81ED-4DB2-BD59-A6C34878D82A}">
                    <a16:rowId xmlns:a16="http://schemas.microsoft.com/office/drawing/2014/main" val="10003"/>
                  </a:ext>
                </a:extLst>
              </a:tr>
              <a:tr h="526306">
                <a:tc>
                  <a:txBody>
                    <a:bodyPr/>
                    <a:lstStyle/>
                    <a:p>
                      <a:endParaRPr lang="en-GB" sz="2600"/>
                    </a:p>
                  </a:txBody>
                  <a:tcPr marL="130047" marR="130047" marT="65033" marB="65033" horzOverflow="overflow">
                    <a:solidFill>
                      <a:srgbClr val="FFFF00">
                        <a:alpha val="2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lang="en-GB" sz="2300" dirty="0">
                        <a:latin typeface="+mj-lt"/>
                        <a:cs typeface="BPreplay"/>
                      </a:endParaRPr>
                    </a:p>
                  </a:txBody>
                  <a:tcPr marL="130047" marR="130047" marT="65033" marB="65033" horzOverflow="overflow">
                    <a:solidFill>
                      <a:srgbClr val="8CE6F8"/>
                    </a:solidFill>
                  </a:tcPr>
                </a:tc>
                <a:extLst>
                  <a:ext uri="{0D108BD9-81ED-4DB2-BD59-A6C34878D82A}">
                    <a16:rowId xmlns:a16="http://schemas.microsoft.com/office/drawing/2014/main" val="10004"/>
                  </a:ext>
                </a:extLst>
              </a:tr>
              <a:tr h="676949">
                <a:tc>
                  <a:txBody>
                    <a:bodyPr/>
                    <a:lstStyle/>
                    <a:p>
                      <a:endParaRPr lang="en-GB" sz="2600"/>
                    </a:p>
                  </a:txBody>
                  <a:tcPr marL="130047" marR="130047" marT="65033" marB="65033" horzOverflow="overflow">
                    <a:solidFill>
                      <a:srgbClr val="FFFF00">
                        <a:alpha val="20000"/>
                      </a:srgbClr>
                    </a:solidFill>
                  </a:tcPr>
                </a:tc>
                <a:tc>
                  <a:txBody>
                    <a:bodyPr/>
                    <a:lstStyle/>
                    <a:p>
                      <a:pPr>
                        <a:spcBef>
                          <a:spcPct val="50000"/>
                        </a:spcBef>
                      </a:pPr>
                      <a:endParaRPr lang="en-GB" sz="2300" dirty="0">
                        <a:latin typeface="+mj-lt"/>
                        <a:cs typeface="BPreplay"/>
                      </a:endParaRPr>
                    </a:p>
                  </a:txBody>
                  <a:tcPr marL="130047" marR="130047" marT="65033" marB="65033" horzOverflow="overflow">
                    <a:solidFill>
                      <a:srgbClr val="8CE6F8"/>
                    </a:solidFill>
                  </a:tcPr>
                </a:tc>
                <a:extLst>
                  <a:ext uri="{0D108BD9-81ED-4DB2-BD59-A6C34878D82A}">
                    <a16:rowId xmlns:a16="http://schemas.microsoft.com/office/drawing/2014/main" val="10005"/>
                  </a:ext>
                </a:extLst>
              </a:tr>
              <a:tr h="676949">
                <a:tc>
                  <a:txBody>
                    <a:bodyPr/>
                    <a:lstStyle/>
                    <a:p>
                      <a:endParaRPr lang="en-GB" sz="2600"/>
                    </a:p>
                  </a:txBody>
                  <a:tcPr marL="130047" marR="130047" marT="65033" marB="65033" horzOverflow="overflow">
                    <a:solidFill>
                      <a:srgbClr val="FFFF00">
                        <a:alpha val="2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lang="en-GB" sz="2300" dirty="0">
                        <a:latin typeface="+mj-lt"/>
                        <a:cs typeface="BPreplay"/>
                      </a:endParaRPr>
                    </a:p>
                  </a:txBody>
                  <a:tcPr marL="130047" marR="130047" marT="65033" marB="65033" horzOverflow="overflow">
                    <a:solidFill>
                      <a:srgbClr val="8CE6F8"/>
                    </a:solidFill>
                  </a:tcPr>
                </a:tc>
                <a:extLst>
                  <a:ext uri="{0D108BD9-81ED-4DB2-BD59-A6C34878D82A}">
                    <a16:rowId xmlns:a16="http://schemas.microsoft.com/office/drawing/2014/main" val="10006"/>
                  </a:ext>
                </a:extLst>
              </a:tr>
              <a:tr h="676949">
                <a:tc>
                  <a:txBody>
                    <a:bodyPr/>
                    <a:lstStyle/>
                    <a:p>
                      <a:endParaRPr lang="en-GB" sz="2600" dirty="0"/>
                    </a:p>
                  </a:txBody>
                  <a:tcPr marL="130047" marR="130047" marT="65033" marB="65033" horzOverflow="overflow">
                    <a:solidFill>
                      <a:srgbClr val="FFFF00">
                        <a:alpha val="20000"/>
                      </a:srgbClr>
                    </a:solidFill>
                  </a:tcPr>
                </a:tc>
                <a:tc>
                  <a:txBody>
                    <a:bodyPr/>
                    <a:lstStyle/>
                    <a:p>
                      <a:pPr>
                        <a:spcBef>
                          <a:spcPct val="50000"/>
                        </a:spcBef>
                      </a:pPr>
                      <a:endParaRPr lang="en-GB" sz="2300" dirty="0">
                        <a:latin typeface="+mj-lt"/>
                        <a:cs typeface="BPreplay"/>
                      </a:endParaRPr>
                    </a:p>
                  </a:txBody>
                  <a:tcPr marL="130047" marR="130047" marT="65033" marB="65033" horzOverflow="overflow">
                    <a:solidFill>
                      <a:srgbClr val="8CE6F8"/>
                    </a:solidFill>
                  </a:tcPr>
                </a:tc>
                <a:extLst>
                  <a:ext uri="{0D108BD9-81ED-4DB2-BD59-A6C34878D82A}">
                    <a16:rowId xmlns:a16="http://schemas.microsoft.com/office/drawing/2014/main" val="10007"/>
                  </a:ext>
                </a:extLst>
              </a:tr>
            </a:tbl>
          </a:graphicData>
        </a:graphic>
      </p:graphicFrame>
      <p:sp>
        <p:nvSpPr>
          <p:cNvPr id="5" name="TextBox 4"/>
          <p:cNvSpPr txBox="1">
            <a:spLocks noChangeArrowheads="1"/>
          </p:cNvSpPr>
          <p:nvPr/>
        </p:nvSpPr>
        <p:spPr bwMode="auto">
          <a:xfrm>
            <a:off x="6502400" y="4011613"/>
            <a:ext cx="5429250" cy="1011237"/>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GB" sz="1991" dirty="0">
                <a:latin typeface="+mj-lt"/>
                <a:cs typeface="BPreplay"/>
                <a:sym typeface="Avenir Next" panose="020B0503020202020204" pitchFamily="34" charset="0"/>
              </a:rPr>
              <a:t>About 20,000 people lived in London and its suburbs</a:t>
            </a:r>
          </a:p>
          <a:p>
            <a:pPr algn="ctr" eaLnBrk="1" fontAlgn="auto" hangingPunct="1">
              <a:spcBef>
                <a:spcPts val="0"/>
              </a:spcBef>
              <a:spcAft>
                <a:spcPts val="0"/>
              </a:spcAft>
              <a:defRPr/>
            </a:pPr>
            <a:endParaRPr lang="en-US" sz="1991" dirty="0">
              <a:latin typeface="+mj-lt"/>
              <a:cs typeface="BPreplay"/>
              <a:sym typeface="Avenir Next" panose="020B0503020202020204" pitchFamily="34" charset="0"/>
            </a:endParaRPr>
          </a:p>
        </p:txBody>
      </p:sp>
      <p:sp>
        <p:nvSpPr>
          <p:cNvPr id="7" name="TextBox 6"/>
          <p:cNvSpPr txBox="1">
            <a:spLocks noChangeArrowheads="1"/>
          </p:cNvSpPr>
          <p:nvPr/>
        </p:nvSpPr>
        <p:spPr bwMode="auto">
          <a:xfrm>
            <a:off x="6518275" y="4743450"/>
            <a:ext cx="5427663" cy="7048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ct val="50000"/>
              </a:spcBef>
              <a:spcAft>
                <a:spcPts val="0"/>
              </a:spcAft>
              <a:defRPr/>
            </a:pPr>
            <a:r>
              <a:rPr lang="en-GB" sz="1991" dirty="0">
                <a:latin typeface="+mj-lt"/>
                <a:cs typeface="BPreplay"/>
                <a:sym typeface="Avenir Next" panose="020B0503020202020204" pitchFamily="34" charset="0"/>
              </a:rPr>
              <a:t>Ignored the writings of ancient Greeks and Romans</a:t>
            </a:r>
          </a:p>
        </p:txBody>
      </p:sp>
      <p:sp>
        <p:nvSpPr>
          <p:cNvPr id="8" name="TextBox 7"/>
          <p:cNvSpPr txBox="1">
            <a:spLocks noChangeArrowheads="1"/>
          </p:cNvSpPr>
          <p:nvPr/>
        </p:nvSpPr>
        <p:spPr bwMode="auto">
          <a:xfrm>
            <a:off x="6500813" y="5522913"/>
            <a:ext cx="5429250" cy="398462"/>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ct val="20000"/>
              </a:spcBef>
              <a:spcAft>
                <a:spcPts val="0"/>
              </a:spcAft>
              <a:defRPr/>
            </a:pPr>
            <a:r>
              <a:rPr lang="en-GB" sz="1991" dirty="0">
                <a:latin typeface="+mj-lt"/>
                <a:cs typeface="BPreplay"/>
                <a:sym typeface="Avenir Next" panose="020B0503020202020204" pitchFamily="34" charset="0"/>
              </a:rPr>
              <a:t>Very few books and hardly any readers</a:t>
            </a:r>
          </a:p>
        </p:txBody>
      </p:sp>
      <p:sp>
        <p:nvSpPr>
          <p:cNvPr id="9" name="TextBox 8"/>
          <p:cNvSpPr txBox="1">
            <a:spLocks noChangeArrowheads="1"/>
          </p:cNvSpPr>
          <p:nvPr/>
        </p:nvSpPr>
        <p:spPr bwMode="auto">
          <a:xfrm>
            <a:off x="6519863" y="6070600"/>
            <a:ext cx="5430837" cy="7048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ct val="20000"/>
              </a:spcBef>
              <a:spcAft>
                <a:spcPts val="0"/>
              </a:spcAft>
              <a:defRPr/>
            </a:pPr>
            <a:r>
              <a:rPr lang="en-GB" sz="1991" dirty="0">
                <a:latin typeface="+mj-lt"/>
                <a:cs typeface="BPreplay"/>
                <a:sym typeface="Avenir Next" panose="020B0503020202020204" pitchFamily="34" charset="0"/>
              </a:rPr>
              <a:t>Unsafe water supplies and very little drainage in cities</a:t>
            </a:r>
          </a:p>
        </p:txBody>
      </p:sp>
      <p:sp>
        <p:nvSpPr>
          <p:cNvPr id="10" name="TextBox 9"/>
          <p:cNvSpPr txBox="1">
            <a:spLocks noChangeArrowheads="1"/>
          </p:cNvSpPr>
          <p:nvPr/>
        </p:nvSpPr>
        <p:spPr bwMode="auto">
          <a:xfrm>
            <a:off x="6519863" y="6813550"/>
            <a:ext cx="5430837" cy="7048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ct val="50000"/>
              </a:spcBef>
              <a:spcAft>
                <a:spcPts val="0"/>
              </a:spcAft>
              <a:defRPr/>
            </a:pPr>
            <a:r>
              <a:rPr lang="en-GB" sz="1991" dirty="0">
                <a:latin typeface="+mj-lt"/>
                <a:cs typeface="BPreplay"/>
                <a:sym typeface="Avenir Next" panose="020B0503020202020204" pitchFamily="34" charset="0"/>
              </a:rPr>
              <a:t>Very poor mathematics using Roman numerals and no zero</a:t>
            </a:r>
          </a:p>
        </p:txBody>
      </p:sp>
      <p:sp>
        <p:nvSpPr>
          <p:cNvPr id="11" name="TextBox 10"/>
          <p:cNvSpPr txBox="1">
            <a:spLocks noChangeArrowheads="1"/>
          </p:cNvSpPr>
          <p:nvPr/>
        </p:nvSpPr>
        <p:spPr bwMode="auto">
          <a:xfrm>
            <a:off x="6500813" y="7513638"/>
            <a:ext cx="5253037" cy="7048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ct val="20000"/>
              </a:spcBef>
              <a:spcAft>
                <a:spcPts val="0"/>
              </a:spcAft>
              <a:defRPr/>
            </a:pPr>
            <a:r>
              <a:rPr lang="en-US" sz="1991" dirty="0">
                <a:latin typeface="+mj-lt"/>
                <a:sym typeface="Avenir Next" panose="020B0503020202020204" pitchFamily="34" charset="0"/>
              </a:rPr>
              <a:t>Religion tended to be more about faith than scientific study</a:t>
            </a:r>
            <a:endParaRPr lang="en-GB" sz="1991" dirty="0">
              <a:latin typeface="+mj-lt"/>
              <a:cs typeface="BPreplay"/>
              <a:sym typeface="Avenir Next" panose="020B0503020202020204" pitchFamily="34" charset="0"/>
            </a:endParaRPr>
          </a:p>
        </p:txBody>
      </p:sp>
      <p:sp>
        <p:nvSpPr>
          <p:cNvPr id="12" name="TextBox 11"/>
          <p:cNvSpPr txBox="1">
            <a:spLocks noChangeArrowheads="1"/>
          </p:cNvSpPr>
          <p:nvPr/>
        </p:nvSpPr>
        <p:spPr bwMode="auto">
          <a:xfrm>
            <a:off x="6538913" y="8150225"/>
            <a:ext cx="5429250" cy="398463"/>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ct val="50000"/>
              </a:spcBef>
              <a:spcAft>
                <a:spcPts val="0"/>
              </a:spcAft>
              <a:defRPr/>
            </a:pPr>
            <a:r>
              <a:rPr lang="en-GB" sz="1991" dirty="0">
                <a:latin typeface="+mj-lt"/>
                <a:cs typeface="BPreplay"/>
                <a:sym typeface="Avenir Next" panose="020B0503020202020204" pitchFamily="34" charset="0"/>
              </a:rPr>
              <a:t>Many wars between Christian kingdoms</a:t>
            </a:r>
          </a:p>
        </p:txBody>
      </p:sp>
      <p:sp>
        <p:nvSpPr>
          <p:cNvPr id="13" name="TextBox 12"/>
          <p:cNvSpPr txBox="1">
            <a:spLocks noChangeArrowheads="1"/>
          </p:cNvSpPr>
          <p:nvPr/>
        </p:nvSpPr>
        <p:spPr bwMode="auto">
          <a:xfrm>
            <a:off x="1076325" y="4011613"/>
            <a:ext cx="5427663" cy="1011237"/>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GB" sz="1991" dirty="0">
                <a:latin typeface="+mj-lt"/>
                <a:cs typeface="BPreplay"/>
                <a:sym typeface="Avenir Next" panose="020B0503020202020204" pitchFamily="34" charset="0"/>
              </a:rPr>
              <a:t>About one million people lived in Baghdad and its suburbs</a:t>
            </a:r>
          </a:p>
          <a:p>
            <a:pPr algn="ctr" eaLnBrk="1" fontAlgn="auto" hangingPunct="1">
              <a:spcBef>
                <a:spcPts val="0"/>
              </a:spcBef>
              <a:spcAft>
                <a:spcPts val="0"/>
              </a:spcAft>
              <a:defRPr/>
            </a:pPr>
            <a:endParaRPr lang="en-US" sz="1991" dirty="0">
              <a:latin typeface="+mj-lt"/>
              <a:cs typeface="BPreplay"/>
              <a:sym typeface="Avenir Next" panose="020B0503020202020204" pitchFamily="34" charset="0"/>
            </a:endParaRPr>
          </a:p>
        </p:txBody>
      </p:sp>
      <p:sp>
        <p:nvSpPr>
          <p:cNvPr id="14" name="TextBox 13"/>
          <p:cNvSpPr txBox="1">
            <a:spLocks noChangeArrowheads="1"/>
          </p:cNvSpPr>
          <p:nvPr/>
        </p:nvSpPr>
        <p:spPr bwMode="auto">
          <a:xfrm>
            <a:off x="1090613" y="4743450"/>
            <a:ext cx="5429250" cy="7048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ct val="50000"/>
              </a:spcBef>
              <a:spcAft>
                <a:spcPts val="0"/>
              </a:spcAft>
              <a:defRPr/>
            </a:pPr>
            <a:r>
              <a:rPr lang="en-GB" sz="1991" dirty="0">
                <a:latin typeface="+mj-lt"/>
                <a:cs typeface="BPreplay"/>
                <a:sym typeface="Avenir Next" panose="020B0503020202020204" pitchFamily="34" charset="0"/>
              </a:rPr>
              <a:t>Gathered and used books from the ancient Greeks/Romans</a:t>
            </a:r>
          </a:p>
        </p:txBody>
      </p:sp>
      <p:sp>
        <p:nvSpPr>
          <p:cNvPr id="15" name="TextBox 14"/>
          <p:cNvSpPr txBox="1">
            <a:spLocks noChangeArrowheads="1"/>
          </p:cNvSpPr>
          <p:nvPr/>
        </p:nvSpPr>
        <p:spPr bwMode="auto">
          <a:xfrm>
            <a:off x="1074738" y="5522913"/>
            <a:ext cx="5429250" cy="7048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ct val="20000"/>
              </a:spcBef>
              <a:spcAft>
                <a:spcPts val="0"/>
              </a:spcAft>
              <a:defRPr/>
            </a:pPr>
            <a:r>
              <a:rPr lang="en-GB" sz="1991" dirty="0">
                <a:latin typeface="+mj-lt"/>
                <a:cs typeface="BPreplay"/>
                <a:sym typeface="Avenir Next" panose="020B0503020202020204" pitchFamily="34" charset="0"/>
              </a:rPr>
              <a:t>Millions of books and many thousands of readers.</a:t>
            </a:r>
          </a:p>
        </p:txBody>
      </p:sp>
      <p:sp>
        <p:nvSpPr>
          <p:cNvPr id="16" name="TextBox 15"/>
          <p:cNvSpPr txBox="1">
            <a:spLocks noChangeArrowheads="1"/>
          </p:cNvSpPr>
          <p:nvPr/>
        </p:nvSpPr>
        <p:spPr bwMode="auto">
          <a:xfrm>
            <a:off x="1095375" y="6261100"/>
            <a:ext cx="5427663" cy="398463"/>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ct val="20000"/>
              </a:spcBef>
              <a:spcAft>
                <a:spcPts val="0"/>
              </a:spcAft>
              <a:defRPr/>
            </a:pPr>
            <a:r>
              <a:rPr lang="en-GB" sz="1991" dirty="0">
                <a:latin typeface="+mj-lt"/>
                <a:cs typeface="BPreplay"/>
                <a:sym typeface="Avenir Next" panose="020B0503020202020204" pitchFamily="34" charset="0"/>
              </a:rPr>
              <a:t>Clean water and good drainage in cities</a:t>
            </a:r>
          </a:p>
        </p:txBody>
      </p:sp>
      <p:sp>
        <p:nvSpPr>
          <p:cNvPr id="17" name="TextBox 16"/>
          <p:cNvSpPr txBox="1">
            <a:spLocks noChangeArrowheads="1"/>
          </p:cNvSpPr>
          <p:nvPr/>
        </p:nvSpPr>
        <p:spPr bwMode="auto">
          <a:xfrm>
            <a:off x="1095375" y="6813550"/>
            <a:ext cx="5427663" cy="7048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ct val="50000"/>
              </a:spcBef>
              <a:spcAft>
                <a:spcPts val="0"/>
              </a:spcAft>
              <a:defRPr/>
            </a:pPr>
            <a:r>
              <a:rPr lang="en-GB" sz="1991" dirty="0">
                <a:latin typeface="+mj-lt"/>
                <a:cs typeface="BPreplay"/>
                <a:sym typeface="Avenir Next" panose="020B0503020202020204" pitchFamily="34" charset="0"/>
              </a:rPr>
              <a:t>Used advanced mathematics using Arabic numbers and zero</a:t>
            </a:r>
          </a:p>
        </p:txBody>
      </p:sp>
      <p:sp>
        <p:nvSpPr>
          <p:cNvPr id="18" name="TextBox 17"/>
          <p:cNvSpPr txBox="1">
            <a:spLocks noChangeArrowheads="1"/>
          </p:cNvSpPr>
          <p:nvPr/>
        </p:nvSpPr>
        <p:spPr bwMode="auto">
          <a:xfrm>
            <a:off x="1112838" y="7539038"/>
            <a:ext cx="5427662" cy="398462"/>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ct val="20000"/>
              </a:spcBef>
              <a:spcAft>
                <a:spcPts val="0"/>
              </a:spcAft>
              <a:defRPr/>
            </a:pPr>
            <a:r>
              <a:rPr lang="en-GB" sz="1991" dirty="0">
                <a:latin typeface="+mj-lt"/>
                <a:cs typeface="BPreplay"/>
                <a:sym typeface="Avenir Next" panose="020B0503020202020204" pitchFamily="34" charset="0"/>
              </a:rPr>
              <a:t>Religion tended to encourage scientific study</a:t>
            </a:r>
          </a:p>
        </p:txBody>
      </p:sp>
      <p:sp>
        <p:nvSpPr>
          <p:cNvPr id="19" name="TextBox 18"/>
          <p:cNvSpPr txBox="1">
            <a:spLocks noChangeArrowheads="1"/>
          </p:cNvSpPr>
          <p:nvPr/>
        </p:nvSpPr>
        <p:spPr bwMode="auto">
          <a:xfrm>
            <a:off x="1112838" y="8067675"/>
            <a:ext cx="5427662" cy="398463"/>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ct val="50000"/>
              </a:spcBef>
              <a:spcAft>
                <a:spcPts val="0"/>
              </a:spcAft>
              <a:defRPr/>
            </a:pPr>
            <a:r>
              <a:rPr lang="en-GB" sz="1991" dirty="0">
                <a:latin typeface="+mj-lt"/>
                <a:cs typeface="BPreplay"/>
                <a:sym typeface="Avenir Next" panose="020B0503020202020204" pitchFamily="34" charset="0"/>
              </a:rPr>
              <a:t>General peace across a huge Islamic empire</a:t>
            </a:r>
          </a:p>
        </p:txBody>
      </p:sp>
      <p:pic>
        <p:nvPicPr>
          <p:cNvPr id="9252" name="Individual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04538" y="876300"/>
            <a:ext cx="12287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330200"/>
            <a:ext cx="12293600" cy="624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Rectangle 2"/>
          <p:cNvSpPr>
            <a:spLocks noGrp="1" noChangeArrowheads="1"/>
          </p:cNvSpPr>
          <p:nvPr>
            <p:ph type="title"/>
          </p:nvPr>
        </p:nvSpPr>
        <p:spPr>
          <a:xfrm>
            <a:off x="901700" y="7486650"/>
            <a:ext cx="11201400" cy="952500"/>
          </a:xfrm>
        </p:spPr>
        <p:txBody>
          <a:bodyPr/>
          <a:lstStyle/>
          <a:p>
            <a:pPr eaLnBrk="1">
              <a:defRPr/>
            </a:pPr>
            <a:r>
              <a:rPr lang="en-US" altLang="en-US"/>
              <a:t>BAGHDAD C.900</a:t>
            </a:r>
          </a:p>
        </p:txBody>
      </p:sp>
    </p:spTree>
  </p:cSld>
  <p:clrMapOvr>
    <a:masterClrMapping/>
  </p:clrMapOvr>
  <p:transition spd="slow" advClick="0" advTm="23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330200"/>
            <a:ext cx="12293600" cy="624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p:cNvSpPr>
            <a:spLocks noGrp="1" noChangeArrowheads="1"/>
          </p:cNvSpPr>
          <p:nvPr>
            <p:ph type="body" idx="1"/>
          </p:nvPr>
        </p:nvSpPr>
        <p:spPr>
          <a:xfrm>
            <a:off x="901700" y="6908800"/>
            <a:ext cx="11199813" cy="2132013"/>
          </a:xfrm>
        </p:spPr>
        <p:txBody>
          <a:bodyPr/>
          <a:lstStyle/>
          <a:p>
            <a:pPr eaLnBrk="1">
              <a:lnSpc>
                <a:spcPct val="90000"/>
              </a:lnSpc>
              <a:spcBef>
                <a:spcPts val="2800"/>
              </a:spcBef>
              <a:defRPr/>
            </a:pPr>
            <a:r>
              <a:rPr lang="en-US" altLang="en-US" sz="3200"/>
              <a:t>Within the city there were many parks, gardens, villas, and promenades.</a:t>
            </a:r>
            <a:endParaRPr lang="en-US" altLang="en-US"/>
          </a:p>
        </p:txBody>
      </p:sp>
    </p:spTree>
  </p:cSld>
  <p:clrMapOvr>
    <a:masterClrMapping/>
  </p:clrMapOvr>
  <p:transition spd="slow" advClick="0" advTm="23000">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330200"/>
            <a:ext cx="12293600" cy="624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p:cNvSpPr>
            <a:spLocks noGrp="1" noChangeArrowheads="1"/>
          </p:cNvSpPr>
          <p:nvPr>
            <p:ph type="body" idx="1"/>
          </p:nvPr>
        </p:nvSpPr>
        <p:spPr>
          <a:xfrm>
            <a:off x="889000" y="7067550"/>
            <a:ext cx="11199813" cy="1974850"/>
          </a:xfrm>
        </p:spPr>
        <p:txBody>
          <a:bodyPr/>
          <a:lstStyle/>
          <a:p>
            <a:pPr eaLnBrk="1">
              <a:lnSpc>
                <a:spcPct val="90000"/>
              </a:lnSpc>
              <a:spcBef>
                <a:spcPts val="2800"/>
              </a:spcBef>
              <a:defRPr/>
            </a:pPr>
            <a:r>
              <a:rPr lang="en-US" altLang="en-US" sz="3200"/>
              <a:t>The city was surrounded by a 30m high wall - 44m thick at the bottom and 12m thick at the top - there were four gates. </a:t>
            </a:r>
            <a:endParaRPr lang="en-US" altLang="en-US"/>
          </a:p>
        </p:txBody>
      </p:sp>
    </p:spTree>
  </p:cSld>
  <p:clrMapOvr>
    <a:masterClrMapping/>
  </p:clrMapOvr>
  <p:transition spd="slow" advClick="0" advTm="23000">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C8C1B8"/>
      </a:dk1>
      <a:lt1>
        <a:srgbClr val="3E3B39"/>
      </a:lt1>
      <a:dk2>
        <a:srgbClr val="05213E"/>
      </a:dk2>
      <a:lt2>
        <a:srgbClr val="615E5A"/>
      </a:lt2>
      <a:accent1>
        <a:srgbClr val="899DBD"/>
      </a:accent1>
      <a:accent2>
        <a:srgbClr val="74A198"/>
      </a:accent2>
      <a:accent3>
        <a:srgbClr val="AAABAF"/>
      </a:accent3>
      <a:accent4>
        <a:srgbClr val="34312F"/>
      </a:accent4>
      <a:accent5>
        <a:srgbClr val="C4CCDB"/>
      </a:accent5>
      <a:accent6>
        <a:srgbClr val="689189"/>
      </a:accent6>
      <a:hlink>
        <a:srgbClr val="0000FF"/>
      </a:hlink>
      <a:folHlink>
        <a:srgbClr val="FF00FF"/>
      </a:folHlink>
    </a:clrScheme>
    <a:fontScheme name="Office Theme">
      <a:majorFont>
        <a:latin typeface="Avenir Next"/>
        <a:ea typeface="Avenir Next"/>
        <a:cs typeface="Avenir Next"/>
      </a:majorFont>
      <a:minorFont>
        <a:latin typeface="Avenir Next"/>
        <a:ea typeface="Avenir Next"/>
        <a:cs typeface="Avenir Nex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575451">
              <a:alpha val="89999"/>
            </a:srgbClr>
          </a:solidFill>
          <a:prstDash val="solid"/>
          <a:miter lim="0"/>
          <a:headEnd type="none" w="med" len="med"/>
          <a:tailEnd type="none" w="med" len="med"/>
        </a:ln>
        <a:effectLst>
          <a:outerShdw blurRad="38100" dist="25400" dir="5759995" algn="ctr" rotWithShape="0">
            <a:srgbClr val="FFFFFF">
              <a:alpha val="2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altLang="en-US" sz="3200" b="0" i="1" u="none" strike="noStrike" cap="none" normalizeH="0" baseline="0" smtClean="0">
            <a:ln>
              <a:noFill/>
            </a:ln>
            <a:solidFill>
              <a:srgbClr val="5E524C"/>
            </a:solidFill>
            <a:effectLst>
              <a:outerShdw blurRad="38100" dist="38100" dir="2700000" algn="tl">
                <a:srgbClr val="000000">
                  <a:alpha val="43137"/>
                </a:srgbClr>
              </a:outerShdw>
            </a:effectLst>
            <a:latin typeface="Avenir Next" charset="0"/>
            <a:ea typeface="Avenir Next" charset="0"/>
            <a:cs typeface="Avenir Next" charset="0"/>
            <a:sym typeface="Avenir N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575451">
              <a:alpha val="89999"/>
            </a:srgbClr>
          </a:solidFill>
          <a:prstDash val="solid"/>
          <a:miter lim="0"/>
          <a:headEnd type="none" w="med" len="med"/>
          <a:tailEnd type="none" w="med" len="med"/>
        </a:ln>
        <a:effectLst>
          <a:outerShdw blurRad="38100" dist="25400" dir="5759995" algn="ctr" rotWithShape="0">
            <a:srgbClr val="FFFFFF">
              <a:alpha val="2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altLang="en-US" sz="3200" b="0" i="1" u="none" strike="noStrike" cap="none" normalizeH="0" baseline="0" smtClean="0">
            <a:ln>
              <a:noFill/>
            </a:ln>
            <a:solidFill>
              <a:srgbClr val="5E524C"/>
            </a:solidFill>
            <a:effectLst>
              <a:outerShdw blurRad="38100" dist="38100" dir="2700000" algn="tl">
                <a:srgbClr val="000000">
                  <a:alpha val="43137"/>
                </a:srgbClr>
              </a:outerShdw>
            </a:effectLst>
            <a:latin typeface="Avenir Next" charset="0"/>
            <a:ea typeface="Avenir Next" charset="0"/>
            <a:cs typeface="Avenir Next" charset="0"/>
            <a:sym typeface="Avenir Next" charset="0"/>
          </a:defRPr>
        </a:defPPr>
      </a:lstStyle>
    </a:lnDef>
  </a:objectDefaults>
  <a:extraClrSchemeLst/>
</a:theme>
</file>

<file path=ppt/theme/theme2.xml><?xml version="1.0" encoding="utf-8"?>
<a:theme xmlns:a="http://schemas.openxmlformats.org/drawingml/2006/main" name="2_Office Theme">
  <a:themeElements>
    <a:clrScheme name="">
      <a:dk1>
        <a:srgbClr val="C8C1B8"/>
      </a:dk1>
      <a:lt1>
        <a:srgbClr val="3E3B39"/>
      </a:lt1>
      <a:dk2>
        <a:srgbClr val="05213E"/>
      </a:dk2>
      <a:lt2>
        <a:srgbClr val="615E5A"/>
      </a:lt2>
      <a:accent1>
        <a:srgbClr val="899DBD"/>
      </a:accent1>
      <a:accent2>
        <a:srgbClr val="74A198"/>
      </a:accent2>
      <a:accent3>
        <a:srgbClr val="AAABAF"/>
      </a:accent3>
      <a:accent4>
        <a:srgbClr val="34312F"/>
      </a:accent4>
      <a:accent5>
        <a:srgbClr val="C4CCDB"/>
      </a:accent5>
      <a:accent6>
        <a:srgbClr val="689189"/>
      </a:accent6>
      <a:hlink>
        <a:srgbClr val="0000FF"/>
      </a:hlink>
      <a:folHlink>
        <a:srgbClr val="FF00FF"/>
      </a:folHlink>
    </a:clrScheme>
    <a:fontScheme name="Office Theme">
      <a:majorFont>
        <a:latin typeface="Avenir Next"/>
        <a:ea typeface="Avenir Next"/>
        <a:cs typeface="Avenir Next"/>
      </a:majorFont>
      <a:minorFont>
        <a:latin typeface="Avenir Next"/>
        <a:ea typeface="Avenir Next"/>
        <a:cs typeface="Avenir Nex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575451">
              <a:alpha val="89999"/>
            </a:srgbClr>
          </a:solidFill>
          <a:prstDash val="solid"/>
          <a:miter lim="0"/>
          <a:headEnd type="none" w="med" len="med"/>
          <a:tailEnd type="none" w="med" len="med"/>
        </a:ln>
        <a:effectLst>
          <a:outerShdw blurRad="38100" dist="25400" dir="5759995" algn="ctr" rotWithShape="0">
            <a:srgbClr val="FFFFFF">
              <a:alpha val="2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altLang="en-US" sz="3200" b="0" i="1" u="none" strike="noStrike" cap="none" normalizeH="0" baseline="0" smtClean="0">
            <a:ln>
              <a:noFill/>
            </a:ln>
            <a:solidFill>
              <a:srgbClr val="5E524C"/>
            </a:solidFill>
            <a:effectLst>
              <a:outerShdw blurRad="38100" dist="38100" dir="2700000" algn="tl">
                <a:srgbClr val="000000">
                  <a:alpha val="43137"/>
                </a:srgbClr>
              </a:outerShdw>
            </a:effectLst>
            <a:latin typeface="Avenir Next" charset="0"/>
            <a:ea typeface="Avenir Next" charset="0"/>
            <a:cs typeface="Avenir Next" charset="0"/>
            <a:sym typeface="Avenir N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575451">
              <a:alpha val="89999"/>
            </a:srgbClr>
          </a:solidFill>
          <a:prstDash val="solid"/>
          <a:miter lim="0"/>
          <a:headEnd type="none" w="med" len="med"/>
          <a:tailEnd type="none" w="med" len="med"/>
        </a:ln>
        <a:effectLst>
          <a:outerShdw blurRad="38100" dist="25400" dir="5759995" algn="ctr" rotWithShape="0">
            <a:srgbClr val="FFFFFF">
              <a:alpha val="2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altLang="en-US" sz="3200" b="0" i="1" u="none" strike="noStrike" cap="none" normalizeH="0" baseline="0" smtClean="0">
            <a:ln>
              <a:noFill/>
            </a:ln>
            <a:solidFill>
              <a:srgbClr val="5E524C"/>
            </a:solidFill>
            <a:effectLst>
              <a:outerShdw blurRad="38100" dist="38100" dir="2700000" algn="tl">
                <a:srgbClr val="000000">
                  <a:alpha val="43137"/>
                </a:srgbClr>
              </a:outerShdw>
            </a:effectLst>
            <a:latin typeface="Avenir Next" charset="0"/>
            <a:ea typeface="Avenir Next" charset="0"/>
            <a:cs typeface="Avenir Next" charset="0"/>
            <a:sym typeface="Avenir Next" charset="0"/>
          </a:defRPr>
        </a:defPPr>
      </a:lstStyle>
    </a:lnDef>
  </a:objectDefaults>
  <a:extraClrSchemeLst/>
</a:theme>
</file>

<file path=ppt/theme/theme3.xml><?xml version="1.0" encoding="utf-8"?>
<a:theme xmlns:a="http://schemas.openxmlformats.org/drawingml/2006/main" name="4_Office Theme">
  <a:themeElements>
    <a:clrScheme name="">
      <a:dk1>
        <a:srgbClr val="C8C1B8"/>
      </a:dk1>
      <a:lt1>
        <a:srgbClr val="3E3B39"/>
      </a:lt1>
      <a:dk2>
        <a:srgbClr val="05213E"/>
      </a:dk2>
      <a:lt2>
        <a:srgbClr val="615E5A"/>
      </a:lt2>
      <a:accent1>
        <a:srgbClr val="899DBD"/>
      </a:accent1>
      <a:accent2>
        <a:srgbClr val="74A198"/>
      </a:accent2>
      <a:accent3>
        <a:srgbClr val="AAABAF"/>
      </a:accent3>
      <a:accent4>
        <a:srgbClr val="34312F"/>
      </a:accent4>
      <a:accent5>
        <a:srgbClr val="C4CCDB"/>
      </a:accent5>
      <a:accent6>
        <a:srgbClr val="689189"/>
      </a:accent6>
      <a:hlink>
        <a:srgbClr val="0000FF"/>
      </a:hlink>
      <a:folHlink>
        <a:srgbClr val="FF00FF"/>
      </a:folHlink>
    </a:clrScheme>
    <a:fontScheme name="Office Theme">
      <a:majorFont>
        <a:latin typeface="Avenir Next"/>
        <a:ea typeface="Avenir Next"/>
        <a:cs typeface="Avenir Next"/>
      </a:majorFont>
      <a:minorFont>
        <a:latin typeface="Avenir Next"/>
        <a:ea typeface="Avenir Next"/>
        <a:cs typeface="Avenir Nex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575451">
              <a:alpha val="89999"/>
            </a:srgbClr>
          </a:solidFill>
          <a:prstDash val="solid"/>
          <a:miter lim="0"/>
          <a:headEnd type="none" w="med" len="med"/>
          <a:tailEnd type="none" w="med" len="med"/>
        </a:ln>
        <a:effectLst>
          <a:outerShdw blurRad="38100" dist="25400" dir="5759995" algn="ctr" rotWithShape="0">
            <a:srgbClr val="FFFFFF">
              <a:alpha val="2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altLang="en-US" sz="3200" b="0" i="1" u="none" strike="noStrike" cap="none" normalizeH="0" baseline="0" smtClean="0">
            <a:ln>
              <a:noFill/>
            </a:ln>
            <a:solidFill>
              <a:srgbClr val="5E524C"/>
            </a:solidFill>
            <a:effectLst>
              <a:outerShdw blurRad="38100" dist="38100" dir="2700000" algn="tl">
                <a:srgbClr val="000000">
                  <a:alpha val="43137"/>
                </a:srgbClr>
              </a:outerShdw>
            </a:effectLst>
            <a:latin typeface="Avenir Next" charset="0"/>
            <a:ea typeface="Avenir Next" charset="0"/>
            <a:cs typeface="Avenir Next" charset="0"/>
            <a:sym typeface="Avenir N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575451">
              <a:alpha val="89999"/>
            </a:srgbClr>
          </a:solidFill>
          <a:prstDash val="solid"/>
          <a:miter lim="0"/>
          <a:headEnd type="none" w="med" len="med"/>
          <a:tailEnd type="none" w="med" len="med"/>
        </a:ln>
        <a:effectLst>
          <a:outerShdw blurRad="38100" dist="25400" dir="5759995" algn="ctr" rotWithShape="0">
            <a:srgbClr val="FFFFFF">
              <a:alpha val="2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altLang="en-US" sz="3200" b="0" i="1" u="none" strike="noStrike" cap="none" normalizeH="0" baseline="0" smtClean="0">
            <a:ln>
              <a:noFill/>
            </a:ln>
            <a:solidFill>
              <a:srgbClr val="5E524C"/>
            </a:solidFill>
            <a:effectLst>
              <a:outerShdw blurRad="38100" dist="38100" dir="2700000" algn="tl">
                <a:srgbClr val="000000">
                  <a:alpha val="43137"/>
                </a:srgbClr>
              </a:outerShdw>
            </a:effectLst>
            <a:latin typeface="Avenir Next" charset="0"/>
            <a:ea typeface="Avenir Next" charset="0"/>
            <a:cs typeface="Avenir Next" charset="0"/>
            <a:sym typeface="Avenir Next" charset="0"/>
          </a:defRPr>
        </a:defPPr>
      </a:lst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615E5A"/>
      </a:dk2>
      <a:lt2>
        <a:srgbClr val="C8C1B8"/>
      </a:lt2>
      <a:accent1>
        <a:srgbClr val="899DBD"/>
      </a:accent1>
      <a:accent2>
        <a:srgbClr val="74A198"/>
      </a:accent2>
      <a:accent3>
        <a:srgbClr val="FFFFFF"/>
      </a:accent3>
      <a:accent4>
        <a:srgbClr val="000000"/>
      </a:accent4>
      <a:accent5>
        <a:srgbClr val="C4CCDB"/>
      </a:accent5>
      <a:accent6>
        <a:srgbClr val="689189"/>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550</Words>
  <Application>Microsoft Office PowerPoint</Application>
  <PresentationFormat>Custom</PresentationFormat>
  <Paragraphs>50</Paragraphs>
  <Slides>11</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Avenir Next</vt:lpstr>
      <vt:lpstr>Arial</vt:lpstr>
      <vt:lpstr>Avenir</vt:lpstr>
      <vt:lpstr>Sassoon Infant Rg</vt:lpstr>
      <vt:lpstr>Londrina Solid</vt:lpstr>
      <vt:lpstr>BPreplay</vt:lpstr>
      <vt:lpstr>MS PGothic</vt:lpstr>
      <vt:lpstr>Office Theme</vt:lpstr>
      <vt:lpstr>2_Office Theme</vt:lpstr>
      <vt:lpstr>4_Office Theme</vt:lpstr>
      <vt:lpstr>PowerPoint Presentation</vt:lpstr>
      <vt:lpstr>The Rise of the Islamic Empire</vt:lpstr>
      <vt:lpstr>PowerPoint Presentation</vt:lpstr>
      <vt:lpstr>Baghdad in AD 900</vt:lpstr>
      <vt:lpstr>Baghdad in AD 900</vt:lpstr>
      <vt:lpstr>The Islamic Empire and Europe</vt:lpstr>
      <vt:lpstr>BAGHDAD C.900</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A. Loughran</dc:creator>
  <cp:lastModifiedBy>Mrs A. Loughran</cp:lastModifiedBy>
  <cp:revision>11</cp:revision>
  <dcterms:modified xsi:type="dcterms:W3CDTF">2021-03-01T21:48:02Z</dcterms:modified>
</cp:coreProperties>
</file>