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2"/>
  </p:notesMasterIdLst>
  <p:sldIdLst>
    <p:sldId id="271" r:id="rId6"/>
    <p:sldId id="410" r:id="rId7"/>
    <p:sldId id="411" r:id="rId8"/>
    <p:sldId id="412" r:id="rId9"/>
    <p:sldId id="413" r:id="rId10"/>
    <p:sldId id="414" r:id="rId11"/>
    <p:sldId id="425" r:id="rId12"/>
    <p:sldId id="415" r:id="rId13"/>
    <p:sldId id="416" r:id="rId14"/>
    <p:sldId id="417" r:id="rId15"/>
    <p:sldId id="418" r:id="rId16"/>
    <p:sldId id="419" r:id="rId17"/>
    <p:sldId id="421" r:id="rId18"/>
    <p:sldId id="422" r:id="rId19"/>
    <p:sldId id="423" r:id="rId20"/>
    <p:sldId id="424" r:id="rId2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>
        <p:scale>
          <a:sx n="78" d="100"/>
          <a:sy n="78" d="100"/>
        </p:scale>
        <p:origin x="204" y="-258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09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93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338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99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928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27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87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0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17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97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91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95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44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0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© White</a:t>
            </a:r>
            <a:r>
              <a:rPr lang="en-GB" sz="1200" baseline="0" dirty="0" smtClean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>
            <p:extLst/>
          </p:nvPr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>
            <p:extLst/>
          </p:nvPr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noProof="0" dirty="0" smtClean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Spring - </a:t>
            </a:r>
            <a:r>
              <a:rPr kumimoji="0" lang="en-GB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Block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en-GB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Converting Units</a:t>
            </a:r>
            <a:endParaRPr kumimoji="0" lang="en-GB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0095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Each nail weighs </a:t>
                </a:r>
                <a:r>
                  <a:rPr lang="en-GB" sz="2800" dirty="0">
                    <a:latin typeface="Gill Sans MT" panose="020B0502020104020203" pitchFamily="34" charset="0"/>
                  </a:rPr>
                  <a:t>3.85 </a:t>
                </a:r>
                <a:r>
                  <a:rPr lang="en-GB" sz="2800" dirty="0">
                    <a:latin typeface="Gill Sans MT" panose="020B0502020104020203" pitchFamily="34" charset="0"/>
                  </a:rPr>
                  <a:t>grams.</a:t>
                </a:r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There are 24 nails in a packet.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What </a:t>
                </a:r>
                <a:r>
                  <a:rPr lang="en-GB" sz="2800" dirty="0">
                    <a:latin typeface="Gill Sans MT" panose="020B0502020104020203" pitchFamily="34" charset="0"/>
                  </a:rPr>
                  <a:t>would be </a:t>
                </a:r>
                <a:r>
                  <a:rPr lang="en-GB" sz="2800" dirty="0">
                    <a:latin typeface="Gill Sans MT" panose="020B0502020104020203" pitchFamily="34" charset="0"/>
                  </a:rPr>
                  <a:t>the total mass of 60 </a:t>
                </a:r>
                <a:r>
                  <a:rPr lang="en-GB" sz="2800" dirty="0">
                    <a:latin typeface="Gill Sans MT" panose="020B0502020104020203" pitchFamily="34" charset="0"/>
                  </a:rPr>
                  <a:t>packets of nails?  Give your answer in kilograms.</a:t>
                </a:r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How many packets would you need if you wanted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kg of nails?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How many grams of nails would be left over?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009577"/>
              </a:xfrm>
              <a:prstGeom prst="rect">
                <a:avLst/>
              </a:prstGeom>
              <a:blipFill>
                <a:blip r:embed="rId3"/>
                <a:stretch>
                  <a:fillRect l="-1590" t="-1338" r="-2347" b="-2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323" y="1210964"/>
            <a:ext cx="1503015" cy="84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Ron and Annie are running a 5 mile race.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Who has the furthest left to run?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535546" y="1641988"/>
            <a:ext cx="2862204" cy="1003239"/>
          </a:xfrm>
          <a:prstGeom prst="wedgeRoundRectCallout">
            <a:avLst>
              <a:gd name="adj1" fmla="val -58499"/>
              <a:gd name="adj2" fmla="val 24654"/>
              <a:gd name="adj3" fmla="val 16667"/>
            </a:avLst>
          </a:prstGeom>
          <a:solidFill>
            <a:srgbClr val="0070C0">
              <a:alpha val="20000"/>
            </a:srgbClr>
          </a:solidFill>
          <a:ln w="2540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I have run 6.4 km so far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849638" y="3690582"/>
            <a:ext cx="3061643" cy="1003239"/>
          </a:xfrm>
          <a:prstGeom prst="wedgeRoundRectCallout">
            <a:avLst>
              <a:gd name="adj1" fmla="val 62627"/>
              <a:gd name="adj2" fmla="val 7044"/>
              <a:gd name="adj3" fmla="val 16667"/>
            </a:avLst>
          </a:prstGeom>
          <a:solidFill>
            <a:srgbClr val="7030A0">
              <a:alpha val="20000"/>
            </a:srgbClr>
          </a:solidFill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Gill Sans MT" panose="020B0502020104020203" pitchFamily="34" charset="0"/>
              </a:rPr>
              <a:t>I have run 3.8 miles so far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792" y="3564579"/>
            <a:ext cx="1573667" cy="10863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40542" y="1793972"/>
            <a:ext cx="1547501" cy="106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The distance between Cardiff and London is 240 km.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A car is travelling at 60 mph.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How long will it take them to get to London from Cardiff?</a:t>
            </a:r>
            <a:endParaRPr lang="en-GB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Mo cycles 45 miles over the course of 3 days.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On day 1, he cycles 16 km.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On day 2, he cycles 10 miles further than he did on day 1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How far does he cycle on day 3?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Give your answer in miles and in kilometres.</a:t>
            </a:r>
            <a:endParaRPr lang="en-GB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19985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Jack is 6 foot 2 inches tall.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Rosie is 162 cm tall.</a:t>
            </a:r>
          </a:p>
          <a:p>
            <a:r>
              <a:rPr lang="en-GB" sz="2800" dirty="0">
                <a:latin typeface="Gill Sans MT" panose="020B0502020104020203" pitchFamily="34" charset="0"/>
              </a:rPr>
              <a:t/>
            </a:r>
            <a:br>
              <a:rPr lang="en-GB" sz="2800" dirty="0">
                <a:latin typeface="Gill Sans MT" panose="020B0502020104020203" pitchFamily="34" charset="0"/>
              </a:rPr>
            </a:br>
            <a:r>
              <a:rPr lang="en-GB" sz="2800" dirty="0">
                <a:latin typeface="Gill Sans MT" panose="020B0502020104020203" pitchFamily="34" charset="0"/>
              </a:rPr>
              <a:t>Who is taller and by how much?</a:t>
            </a:r>
          </a:p>
        </p:txBody>
      </p:sp>
    </p:spTree>
    <p:extLst>
      <p:ext uri="{BB962C8B-B14F-4D97-AF65-F5344CB8AC3E}">
        <p14:creationId xmlns:p14="http://schemas.microsoft.com/office/powerpoint/2010/main" val="981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60 gallons of water are drunk at a sports day.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Each child drank 3 pints.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How many children were at the sports day?</a:t>
            </a:r>
          </a:p>
        </p:txBody>
      </p:sp>
    </p:spTree>
    <p:extLst>
      <p:ext uri="{BB962C8B-B14F-4D97-AF65-F5344CB8AC3E}">
        <p14:creationId xmlns:p14="http://schemas.microsoft.com/office/powerpoint/2010/main" val="407942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0290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Eva </a:t>
                </a:r>
                <a:r>
                  <a:rPr lang="en-GB" sz="2800" dirty="0">
                    <a:latin typeface="Gill Sans MT" panose="020B0502020104020203" pitchFamily="34" charset="0"/>
                  </a:rPr>
                  <a:t>wants to make a cake.</a:t>
                </a:r>
              </a:p>
              <a:p>
                <a:r>
                  <a:rPr lang="en-GB" sz="2800" dirty="0" smtClean="0">
                    <a:latin typeface="Gill Sans MT" panose="020B0502020104020203" pitchFamily="34" charset="0"/>
                  </a:rPr>
                  <a:t>Here </a:t>
                </a:r>
                <a:r>
                  <a:rPr lang="en-GB" sz="2800" dirty="0">
                    <a:latin typeface="Gill Sans MT" panose="020B0502020104020203" pitchFamily="34" charset="0"/>
                  </a:rPr>
                  <a:t>are some of the ingredients she needs: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latin typeface="Gill Sans MT" panose="020B0502020104020203" pitchFamily="34" charset="0"/>
                  </a:rPr>
                  <a:t>8 ounces of caster sugar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latin typeface="Gill Sans MT" panose="020B0502020104020203" pitchFamily="34" charset="0"/>
                  </a:rPr>
                  <a:t>6 ounces of self-raising flour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latin typeface="Gill Sans MT" panose="020B0502020104020203" pitchFamily="34" charset="0"/>
                  </a:rPr>
                  <a:t>6 ounces of butter</a:t>
                </a:r>
              </a:p>
              <a:p>
                <a:pPr marL="285750" indent="-285750">
                  <a:buFont typeface="Arial" charset="0"/>
                  <a:buChar char="•"/>
                </a:pPr>
                <a:endParaRPr lang="en-GB" sz="16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This is what </a:t>
                </a:r>
                <a:r>
                  <a:rPr lang="en-GB" sz="2800" dirty="0">
                    <a:latin typeface="Gill Sans MT" panose="020B0502020104020203" pitchFamily="34" charset="0"/>
                  </a:rPr>
                  <a:t>Eva </a:t>
                </a:r>
                <a:r>
                  <a:rPr lang="en-GB" sz="2800" dirty="0">
                    <a:latin typeface="Gill Sans MT" panose="020B0502020104020203" pitchFamily="34" charset="0"/>
                  </a:rPr>
                  <a:t>has in her cupboards: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latin typeface="Gill Sans MT" panose="020B0502020104020203" pitchFamily="34" charset="0"/>
                  </a:rPr>
                  <a:t>0.5 lbs of caster sugar</a:t>
                </a: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GB" sz="2800" dirty="0">
                    <a:latin typeface="Gill Sans MT" panose="020B0502020104020203" pitchFamily="34" charset="0"/>
                  </a:rPr>
                  <a:t>0.25 lbs of self-raising flour</a:t>
                </a:r>
              </a:p>
              <a:p>
                <a:pPr marL="285750" indent="-285750">
                  <a:buFont typeface="Arial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lbs of butter</a:t>
                </a:r>
              </a:p>
              <a:p>
                <a:endParaRPr lang="en-GB" sz="16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Does </a:t>
                </a:r>
                <a:r>
                  <a:rPr lang="en-GB" sz="2800" dirty="0">
                    <a:latin typeface="Gill Sans MT" panose="020B0502020104020203" pitchFamily="34" charset="0"/>
                  </a:rPr>
                  <a:t>Eva </a:t>
                </a:r>
                <a:r>
                  <a:rPr lang="en-GB" sz="2800" dirty="0">
                    <a:latin typeface="Gill Sans MT" panose="020B0502020104020203" pitchFamily="34" charset="0"/>
                  </a:rPr>
                  <a:t>have enough ingredients to bake the cake</a:t>
                </a:r>
                <a:r>
                  <a:rPr lang="en-GB" sz="2800" dirty="0">
                    <a:latin typeface="Gill Sans MT" panose="020B0502020104020203" pitchFamily="34" charset="0"/>
                  </a:rPr>
                  <a:t>? 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If not, how much more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d</a:t>
                </a:r>
                <a:r>
                  <a:rPr lang="en-GB" sz="2800" dirty="0">
                    <a:latin typeface="Gill Sans MT" panose="020B0502020104020203" pitchFamily="34" charset="0"/>
                  </a:rPr>
                  <a:t>oes she need to buy?</a:t>
                </a:r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029086"/>
              </a:xfrm>
              <a:prstGeom prst="rect">
                <a:avLst/>
              </a:prstGeom>
              <a:blipFill>
                <a:blip r:embed="rId3"/>
                <a:stretch>
                  <a:fillRect l="-1590" t="-1112" b="-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814" y="2077156"/>
            <a:ext cx="2070402" cy="292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9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Teddy thinks his chew bar is 13.2 </a:t>
            </a:r>
            <a:r>
              <a:rPr lang="en-GB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cm</a:t>
            </a:r>
            <a:r>
              <a:rPr lang="en-GB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 long.</a:t>
            </a:r>
          </a:p>
          <a:p>
            <a:endParaRPr lang="en-GB" sz="2800" dirty="0" smtClean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GB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GB" sz="2800" dirty="0" smtClean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GB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GB" sz="2800" dirty="0" smtClean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endParaRPr lang="en-GB" sz="2800" dirty="0">
              <a:latin typeface="Gill Sans MT" panose="020B0502020104020203" pitchFamily="34" charset="0"/>
              <a:ea typeface="Bariol" charset="0"/>
              <a:cs typeface="Bariol" charset="0"/>
            </a:endParaRPr>
          </a:p>
          <a:p>
            <a:r>
              <a:rPr lang="en-GB" sz="2800" dirty="0">
                <a:latin typeface="Gill Sans MT" panose="020B0502020104020203" pitchFamily="34" charset="0"/>
                <a:ea typeface="Bariol" charset="0"/>
                <a:cs typeface="Bariol" charset="0"/>
              </a:rPr>
              <a:t>Do you agree? Explain why.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9628">
            <a:off x="3172414" y="1110053"/>
            <a:ext cx="2786835" cy="18056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91" y="2301358"/>
            <a:ext cx="5804391" cy="911208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3398809" y="1570008"/>
            <a:ext cx="5749" cy="1247954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716438" y="1506747"/>
            <a:ext cx="11502" cy="131121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15624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  <a:ea typeface="Bariol" charset="0"/>
                    <a:cs typeface="Bariol" charset="0"/>
                  </a:rPr>
                  <a:t>Ron’s dog is about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  <a:ea typeface="Bariol" charset="0"/>
                    <a:cs typeface="Bariol" charset="0"/>
                  </a:rPr>
                  <a:t> of the height of the door.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  <a:ea typeface="Bariol" charset="0"/>
                    <a:cs typeface="Bariol" charset="0"/>
                  </a:rPr>
                  <a:t>Ron is three times the height of his dog.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  <a:ea typeface="Bariol" charset="0"/>
                    <a:cs typeface="Bariol" charset="0"/>
                  </a:rPr>
                  <a:t>Estimate the height of Ron and his dog.</a:t>
                </a:r>
                <a:endParaRPr lang="en-GB" sz="2800" dirty="0">
                  <a:latin typeface="Gill Sans MT" panose="020B0502020104020203" pitchFamily="34" charset="0"/>
                  <a:ea typeface="Bariol" charset="0"/>
                  <a:cs typeface="Bariol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1562479"/>
              </a:xfrm>
              <a:prstGeom prst="rect">
                <a:avLst/>
              </a:prstGeom>
              <a:blipFill>
                <a:blip r:embed="rId3"/>
                <a:stretch>
                  <a:fillRect l="-1590" b="-101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655" y="3014161"/>
            <a:ext cx="1218315" cy="226189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04" y="4361843"/>
            <a:ext cx="863851" cy="91420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343" y="3295011"/>
            <a:ext cx="2025067" cy="249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5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6303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Here is a train timetable </a:t>
                </a:r>
                <a:r>
                  <a:rPr lang="en-GB" sz="2800" dirty="0">
                    <a:latin typeface="Gill Sans MT" panose="020B0502020104020203" pitchFamily="34" charset="0"/>
                  </a:rPr>
                  <a:t>showing the </a:t>
                </a:r>
                <a:r>
                  <a:rPr lang="en-GB" sz="2800" dirty="0">
                    <a:latin typeface="Gill Sans MT" panose="020B0502020104020203" pitchFamily="34" charset="0"/>
                  </a:rPr>
                  <a:t>times of trains travelling from </a:t>
                </a:r>
                <a:r>
                  <a:rPr lang="en-GB" sz="2800" dirty="0">
                    <a:latin typeface="Gill Sans MT" panose="020B0502020104020203" pitchFamily="34" charset="0"/>
                  </a:rPr>
                  <a:t>Halifax </a:t>
                </a:r>
                <a:r>
                  <a:rPr lang="en-GB" sz="2800" dirty="0">
                    <a:latin typeface="Gill Sans MT" panose="020B0502020104020203" pitchFamily="34" charset="0"/>
                  </a:rPr>
                  <a:t>to Leeds.</a:t>
                </a:r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endParaRPr lang="en-GB" sz="2800" dirty="0" smtClean="0">
                  <a:latin typeface="Gill Sans MT" panose="020B0502020104020203" pitchFamily="34" charset="0"/>
                </a:endParaRPr>
              </a:p>
              <a:p>
                <a:r>
                  <a:rPr lang="en-GB" sz="2800" dirty="0" smtClean="0">
                    <a:latin typeface="Gill Sans MT" panose="020B0502020104020203" pitchFamily="34" charset="0"/>
                  </a:rPr>
                  <a:t>An </a:t>
                </a:r>
                <a:r>
                  <a:rPr lang="en-GB" sz="2800" dirty="0">
                    <a:latin typeface="Gill Sans MT" panose="020B0502020104020203" pitchFamily="34" charset="0"/>
                  </a:rPr>
                  <a:t>announcement states all trains will arrive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GB" sz="2800" i="1">
                            <a:latin typeface="Cambria Math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of an hour late.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Which train will </a:t>
                </a:r>
                <a:r>
                  <a:rPr lang="en-GB" sz="2800" dirty="0">
                    <a:latin typeface="Gill Sans MT" panose="020B0502020104020203" pitchFamily="34" charset="0"/>
                  </a:rPr>
                  <a:t>arrive in Leeds </a:t>
                </a:r>
                <a:r>
                  <a:rPr lang="en-GB" sz="2800" dirty="0">
                    <a:latin typeface="Gill Sans MT" panose="020B0502020104020203" pitchFamily="34" charset="0"/>
                  </a:rPr>
                  <a:t>closest to 09:07?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6303136"/>
              </a:xfrm>
              <a:prstGeom prst="rect">
                <a:avLst/>
              </a:prstGeom>
              <a:blipFill>
                <a:blip r:embed="rId3"/>
                <a:stretch>
                  <a:fillRect l="-1590" t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17391"/>
              </p:ext>
            </p:extLst>
          </p:nvPr>
        </p:nvGraphicFramePr>
        <p:xfrm>
          <a:off x="3122858" y="2005240"/>
          <a:ext cx="3803160" cy="2596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1580">
                  <a:extLst>
                    <a:ext uri="{9D8B030D-6E8A-4147-A177-3AD203B41FA5}">
                      <a16:colId xmlns:a16="http://schemas.microsoft.com/office/drawing/2014/main" val="3954711796"/>
                    </a:ext>
                  </a:extLst>
                </a:gridCol>
                <a:gridCol w="1901580">
                  <a:extLst>
                    <a:ext uri="{9D8B030D-6E8A-4147-A177-3AD203B41FA5}">
                      <a16:colId xmlns:a16="http://schemas.microsoft.com/office/drawing/2014/main" val="278495615"/>
                    </a:ext>
                  </a:extLst>
                </a:gridCol>
              </a:tblGrid>
              <a:tr h="649097"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latin typeface="Gill Sans MT" panose="020B0502020104020203" pitchFamily="34" charset="0"/>
                        </a:rPr>
                        <a:t>Halifax</a:t>
                      </a:r>
                      <a:endParaRPr lang="en-GB" sz="3400" dirty="0">
                        <a:latin typeface="Gill Sans MT" panose="020B0502020104020203" pitchFamily="34" charset="0"/>
                      </a:endParaRPr>
                    </a:p>
                  </a:txBody>
                  <a:tcPr marL="129819" marR="129819" marT="64910" marB="64910" anchor="ctr">
                    <a:solidFill>
                      <a:schemeClr val="accent5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latin typeface="Gill Sans MT" panose="020B0502020104020203" pitchFamily="34" charset="0"/>
                        </a:rPr>
                        <a:t>Leeds</a:t>
                      </a:r>
                      <a:endParaRPr lang="en-GB" sz="3400" dirty="0">
                        <a:latin typeface="Gill Sans MT" panose="020B0502020104020203" pitchFamily="34" charset="0"/>
                      </a:endParaRPr>
                    </a:p>
                  </a:txBody>
                  <a:tcPr marL="129819" marR="129819" marT="64910" marB="64910" anchor="ctr"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015751"/>
                  </a:ext>
                </a:extLst>
              </a:tr>
              <a:tr h="649097"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latin typeface="Gill Sans MT" panose="020B0502020104020203" pitchFamily="34" charset="0"/>
                        </a:rPr>
                        <a:t>07:33</a:t>
                      </a:r>
                      <a:endParaRPr lang="en-GB" sz="3400" dirty="0">
                        <a:latin typeface="Gill Sans MT" panose="020B0502020104020203" pitchFamily="34" charset="0"/>
                      </a:endParaRPr>
                    </a:p>
                  </a:txBody>
                  <a:tcPr marL="129819" marR="129819" marT="64910" marB="64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latin typeface="Gill Sans MT" panose="020B0502020104020203" pitchFamily="34" charset="0"/>
                        </a:rPr>
                        <a:t>08:09</a:t>
                      </a:r>
                      <a:endParaRPr lang="en-GB" sz="3400" dirty="0">
                        <a:latin typeface="Gill Sans MT" panose="020B0502020104020203" pitchFamily="34" charset="0"/>
                      </a:endParaRPr>
                    </a:p>
                  </a:txBody>
                  <a:tcPr marL="129819" marR="129819" marT="64910" marB="64910" anchor="ctr"/>
                </a:tc>
                <a:extLst>
                  <a:ext uri="{0D108BD9-81ED-4DB2-BD59-A6C34878D82A}">
                    <a16:rowId xmlns:a16="http://schemas.microsoft.com/office/drawing/2014/main" val="637268562"/>
                  </a:ext>
                </a:extLst>
              </a:tr>
              <a:tr h="649097"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latin typeface="Gill Sans MT" panose="020B0502020104020203" pitchFamily="34" charset="0"/>
                        </a:rPr>
                        <a:t>07:49</a:t>
                      </a:r>
                      <a:endParaRPr lang="en-GB" sz="3400" dirty="0">
                        <a:latin typeface="Gill Sans MT" panose="020B0502020104020203" pitchFamily="34" charset="0"/>
                      </a:endParaRPr>
                    </a:p>
                  </a:txBody>
                  <a:tcPr marL="129819" marR="129819" marT="64910" marB="64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latin typeface="Gill Sans MT" panose="020B0502020104020203" pitchFamily="34" charset="0"/>
                        </a:rPr>
                        <a:t>08:37</a:t>
                      </a:r>
                      <a:endParaRPr lang="en-GB" sz="3400" dirty="0">
                        <a:latin typeface="Gill Sans MT" panose="020B0502020104020203" pitchFamily="34" charset="0"/>
                      </a:endParaRPr>
                    </a:p>
                  </a:txBody>
                  <a:tcPr marL="129819" marR="129819" marT="64910" marB="64910" anchor="ctr"/>
                </a:tc>
                <a:extLst>
                  <a:ext uri="{0D108BD9-81ED-4DB2-BD59-A6C34878D82A}">
                    <a16:rowId xmlns:a16="http://schemas.microsoft.com/office/drawing/2014/main" val="3946618390"/>
                  </a:ext>
                </a:extLst>
              </a:tr>
              <a:tr h="649097"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latin typeface="Gill Sans MT" panose="020B0502020104020203" pitchFamily="34" charset="0"/>
                        </a:rPr>
                        <a:t>07:52</a:t>
                      </a:r>
                      <a:endParaRPr lang="en-GB" sz="3400" dirty="0">
                        <a:latin typeface="Gill Sans MT" panose="020B0502020104020203" pitchFamily="34" charset="0"/>
                      </a:endParaRPr>
                    </a:p>
                  </a:txBody>
                  <a:tcPr marL="129819" marR="129819" marT="64910" marB="649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400" dirty="0" smtClean="0">
                          <a:latin typeface="Gill Sans MT" panose="020B0502020104020203" pitchFamily="34" charset="0"/>
                        </a:rPr>
                        <a:t>08:51</a:t>
                      </a:r>
                      <a:endParaRPr lang="en-GB" sz="3400" dirty="0">
                        <a:latin typeface="Gill Sans MT" panose="020B0502020104020203" pitchFamily="34" charset="0"/>
                      </a:endParaRPr>
                    </a:p>
                  </a:txBody>
                  <a:tcPr marL="129819" marR="129819" marT="64910" marB="64910" anchor="ctr"/>
                </a:tc>
                <a:extLst>
                  <a:ext uri="{0D108BD9-81ED-4DB2-BD59-A6C34878D82A}">
                    <a16:rowId xmlns:a16="http://schemas.microsoft.com/office/drawing/2014/main" val="3359869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7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Mo thinks that 12,000 g is greater than 20 kg because 12,000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 20</a:t>
                </a:r>
              </a:p>
              <a:p>
                <a:endParaRPr lang="en-GB" sz="2800" dirty="0" smtClean="0">
                  <a:latin typeface="Gill Sans MT" panose="020B0502020104020203" pitchFamily="34" charset="0"/>
                </a:endParaRP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Explain why Mo is wrong.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2246769"/>
              </a:xfrm>
              <a:prstGeom prst="rect">
                <a:avLst/>
              </a:prstGeom>
              <a:blipFill>
                <a:blip r:embed="rId3"/>
                <a:stretch>
                  <a:fillRect l="-1590" t="-2989" r="-681" b="-6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50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Put these capacities in order, starting with the smallest.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680223" y="2272377"/>
            <a:ext cx="2051817" cy="926082"/>
          </a:xfrm>
          <a:prstGeom prst="roundRect">
            <a:avLst/>
          </a:prstGeom>
          <a:solidFill>
            <a:srgbClr val="FFC000">
              <a:alpha val="20000"/>
            </a:srgb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3 </a:t>
            </a:r>
            <a:r>
              <a:rPr lang="en-US" sz="2800" dirty="0" err="1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litres</a:t>
            </a:r>
            <a:endParaRPr lang="en-US" sz="2800" dirty="0">
              <a:solidFill>
                <a:schemeClr val="tx1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86949" y="2272377"/>
            <a:ext cx="2051817" cy="926082"/>
          </a:xfrm>
          <a:prstGeom prst="roundRect">
            <a:avLst/>
          </a:prstGeom>
          <a:solidFill>
            <a:schemeClr val="accent6">
              <a:alpha val="2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3,500 ml</a:t>
            </a:r>
            <a:endParaRPr lang="en-US" sz="2800" dirty="0">
              <a:solidFill>
                <a:schemeClr val="tx1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680223" y="3726887"/>
            <a:ext cx="2051817" cy="926082"/>
          </a:xfrm>
          <a:prstGeom prst="roundRect">
            <a:avLst/>
          </a:prstGeom>
          <a:solidFill>
            <a:srgbClr val="7030A0">
              <a:alpha val="20000"/>
            </a:srgb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0.4 </a:t>
            </a:r>
            <a:r>
              <a:rPr lang="en-US" sz="2800" dirty="0" err="1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litres</a:t>
            </a:r>
            <a:endParaRPr lang="en-US" sz="2800" dirty="0">
              <a:solidFill>
                <a:schemeClr val="tx1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5386949" y="3729175"/>
            <a:ext cx="2051817" cy="926082"/>
          </a:xfrm>
          <a:prstGeom prst="roundRect">
            <a:avLst/>
          </a:prstGeom>
          <a:solidFill>
            <a:schemeClr val="accent5">
              <a:alpha val="2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0.035 </a:t>
            </a:r>
            <a:r>
              <a:rPr lang="en-US" sz="2800" dirty="0" err="1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litres</a:t>
            </a:r>
            <a:endParaRPr lang="en-US" sz="2800" dirty="0">
              <a:solidFill>
                <a:schemeClr val="tx1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680223" y="5181397"/>
            <a:ext cx="2051817" cy="926082"/>
          </a:xfrm>
          <a:prstGeom prst="roundRect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 450 ml</a:t>
            </a:r>
            <a:endParaRPr lang="en-US" sz="2800" dirty="0">
              <a:solidFill>
                <a:schemeClr val="tx1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386949" y="5181397"/>
            <a:ext cx="2051817" cy="926082"/>
          </a:xfrm>
          <a:prstGeom prst="roundRect">
            <a:avLst/>
          </a:prstGeom>
          <a:solidFill>
            <a:srgbClr val="FFFF00">
              <a:alpha val="20000"/>
            </a:srgb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Gill Sans MT" panose="020B0502020104020203" pitchFamily="34" charset="0"/>
                <a:ea typeface="Bariol" charset="0"/>
                <a:cs typeface="Bariol" charset="0"/>
              </a:rPr>
              <a:t>330 ml </a:t>
            </a:r>
            <a:endParaRPr lang="en-US" sz="2800" dirty="0">
              <a:solidFill>
                <a:schemeClr val="tx1"/>
              </a:solidFill>
              <a:latin typeface="Gill Sans MT" panose="020B0502020104020203" pitchFamily="34" charset="0"/>
              <a:ea typeface="Bariol" charset="0"/>
              <a:cs typeface="Bari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latin typeface="Gill Sans MT" panose="020B0502020104020203" pitchFamily="34" charset="0"/>
                  </a:rPr>
                  <a:t>A shop sells one-litre </a:t>
                </a:r>
                <a:r>
                  <a:rPr lang="en-GB" sz="2800" dirty="0">
                    <a:latin typeface="Gill Sans MT" panose="020B0502020104020203" pitchFamily="34" charset="0"/>
                  </a:rPr>
                  <a:t>bottles of water for </a:t>
                </a: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99p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Gill Sans MT" panose="020B0502020104020203" pitchFamily="34" charset="0"/>
                  </a:rPr>
                  <a:t>each.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300 ml</a:t>
                </a:r>
                <a:r>
                  <a:rPr lang="en-GB" sz="2800" dirty="0">
                    <a:latin typeface="Gill Sans MT" panose="020B0502020104020203" pitchFamily="34" charset="0"/>
                  </a:rPr>
                  <a:t> </a:t>
                </a:r>
                <a:r>
                  <a:rPr lang="en-GB" sz="2800" dirty="0">
                    <a:latin typeface="Gill Sans MT" panose="020B0502020104020203" pitchFamily="34" charset="0"/>
                  </a:rPr>
                  <a:t>bottles of water are on offer </a:t>
                </a:r>
                <a:r>
                  <a:rPr lang="en-GB" sz="2800" dirty="0">
                    <a:latin typeface="Gill Sans MT" panose="020B0502020104020203" pitchFamily="34" charset="0"/>
                  </a:rPr>
                  <a:t>at 8 bottles </a:t>
                </a:r>
                <a:r>
                  <a:rPr lang="en-GB" sz="2800" dirty="0">
                    <a:latin typeface="Gill Sans MT" panose="020B0502020104020203" pitchFamily="34" charset="0"/>
                  </a:rPr>
                  <a:t>for £2</a:t>
                </a:r>
              </a:p>
              <a:p>
                <a:endParaRPr lang="en-GB" sz="2800" dirty="0">
                  <a:latin typeface="Gill Sans MT" panose="020B0502020104020203" pitchFamily="34" charset="0"/>
                </a:endParaRPr>
              </a:p>
              <a:p>
                <a:r>
                  <a:rPr lang="en-GB" sz="2800" dirty="0">
                    <a:latin typeface="Gill Sans MT" panose="020B0502020104020203" pitchFamily="34" charset="0"/>
                  </a:rPr>
                  <a:t>Whitney </a:t>
                </a:r>
                <a:r>
                  <a:rPr lang="en-GB" sz="2800" dirty="0">
                    <a:latin typeface="Gill Sans MT" panose="020B0502020104020203" pitchFamily="34" charset="0"/>
                  </a:rPr>
                  <a:t>wants to buy 12 </a:t>
                </a:r>
                <a:r>
                  <a:rPr lang="en-GB" sz="2800" dirty="0">
                    <a:latin typeface="Gill Sans MT" panose="020B0502020104020203" pitchFamily="34" charset="0"/>
                  </a:rPr>
                  <a:t>litres of water. Find the cheapest way she can do this.</a:t>
                </a:r>
                <a:endParaRPr lang="en-GB" sz="2800" dirty="0">
                  <a:latin typeface="Gill Sans MT" panose="020B0502020104020203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539430"/>
              </a:xfrm>
              <a:prstGeom prst="rect">
                <a:avLst/>
              </a:prstGeom>
              <a:blipFill>
                <a:blip r:embed="rId3"/>
                <a:stretch>
                  <a:fillRect l="-1590" t="-1897" b="-3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3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Jack, Alex and Amir jumped a total of 12.69 m in a long jump competition.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Alex jumped exactly 200 cm further than Jack.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Amir jumped exactly 2,000 mm further than Alex.</a:t>
            </a:r>
          </a:p>
          <a:p>
            <a:endParaRPr lang="en-GB" sz="24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What distance did they all jump?</a:t>
            </a:r>
          </a:p>
          <a:p>
            <a:endParaRPr lang="en-GB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Give your answers in metres.</a:t>
            </a:r>
            <a:endParaRPr lang="en-GB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11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Gill Sans MT" panose="020B0502020104020203" pitchFamily="34" charset="0"/>
              </a:rPr>
              <a:t>Dora made a stack of her magazines</a:t>
            </a:r>
            <a:r>
              <a:rPr lang="en-GB" sz="2800" dirty="0" smtClean="0">
                <a:latin typeface="Gill Sans MT" panose="020B0502020104020203" pitchFamily="34" charset="0"/>
              </a:rPr>
              <a:t>.</a:t>
            </a: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Each magazine on the pile is 2.5 mm thick. </a:t>
            </a:r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The total height of the stack is 11.5 cm high. </a:t>
            </a:r>
            <a:endParaRPr lang="en-GB" sz="2800" dirty="0" smtClean="0">
              <a:latin typeface="Gill Sans MT" panose="020B0502020104020203" pitchFamily="34" charset="0"/>
            </a:endParaRPr>
          </a:p>
          <a:p>
            <a:endParaRPr lang="en-GB" sz="2800" dirty="0">
              <a:latin typeface="Gill Sans MT" panose="020B0502020104020203" pitchFamily="34" charset="0"/>
            </a:endParaRPr>
          </a:p>
          <a:p>
            <a:r>
              <a:rPr lang="en-GB" sz="2800" dirty="0">
                <a:latin typeface="Gill Sans MT" panose="020B0502020104020203" pitchFamily="34" charset="0"/>
              </a:rPr>
              <a:t>How many magazines does she have in her pile? </a:t>
            </a:r>
            <a:endParaRPr lang="en-GB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89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33C0BC-C241-46AF-963C-CBDED36083B0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522d4c35-b548-4432-90ae-af4376e1c4b4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2059</TotalTime>
  <Words>511</Words>
  <Application>Microsoft Office PowerPoint</Application>
  <PresentationFormat>A4 Paper (210x297 mm)</PresentationFormat>
  <Paragraphs>154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Bariol</vt:lpstr>
      <vt:lpstr>Calibri</vt:lpstr>
      <vt:lpstr>Calibri Light</vt:lpstr>
      <vt:lpstr>Cambria Math</vt:lpstr>
      <vt:lpstr>Gill Sans MT</vt:lpstr>
      <vt:lpstr>Times New Roman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James Clegg</cp:lastModifiedBy>
  <cp:revision>90</cp:revision>
  <dcterms:created xsi:type="dcterms:W3CDTF">2019-02-04T08:17:32Z</dcterms:created>
  <dcterms:modified xsi:type="dcterms:W3CDTF">2019-10-02T10:12:32Z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