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30"/>
  </p:notesMasterIdLst>
  <p:sldIdLst>
    <p:sldId id="271" r:id="rId6"/>
    <p:sldId id="410" r:id="rId7"/>
    <p:sldId id="411" r:id="rId8"/>
    <p:sldId id="412" r:id="rId9"/>
    <p:sldId id="413" r:id="rId10"/>
    <p:sldId id="414" r:id="rId11"/>
    <p:sldId id="425" r:id="rId12"/>
    <p:sldId id="415" r:id="rId13"/>
    <p:sldId id="416" r:id="rId14"/>
    <p:sldId id="417" r:id="rId15"/>
    <p:sldId id="418" r:id="rId16"/>
    <p:sldId id="419" r:id="rId17"/>
    <p:sldId id="421" r:id="rId18"/>
    <p:sldId id="422" r:id="rId19"/>
    <p:sldId id="423" r:id="rId20"/>
    <p:sldId id="424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4489" autoAdjust="0"/>
  </p:normalViewPr>
  <p:slideViewPr>
    <p:cSldViewPr snapToGrid="0" showGuides="1">
      <p:cViewPr varScale="1">
        <p:scale>
          <a:sx n="83" d="100"/>
          <a:sy n="83" d="100"/>
        </p:scale>
        <p:origin x="60" y="78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2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09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93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338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99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92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705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402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394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091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36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687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802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321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466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223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00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7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2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91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95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44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70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White</a:t>
            </a:r>
            <a:r>
              <a:rPr lang="en-GB" sz="1200" baseline="0" dirty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24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28.png"/><Relationship Id="rId5" Type="http://schemas.openxmlformats.org/officeDocument/2006/relationships/image" Target="../media/image45.png"/><Relationship Id="rId10" Type="http://schemas.openxmlformats.org/officeDocument/2006/relationships/image" Target="../media/image27.png"/><Relationship Id="rId4" Type="http://schemas.openxmlformats.org/officeDocument/2006/relationships/image" Target="../media/image44.png"/><Relationship Id="rId9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r>
              <a:rPr lang="en-GB" altLang="en-US" sz="2400" noProof="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Spring - Block 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723914" y="3288325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Algebra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5847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000" dirty="0"/>
                  <a:t>  </a:t>
                </a:r>
                <a14:m>
                  <m:oMath xmlns:m="http://schemas.openxmlformats.org/officeDocument/2006/math">
                    <m:r>
                      <a:rPr lang="en-GB" sz="4000" i="1">
                        <a:latin typeface="Cambria Math"/>
                      </a:rPr>
                      <m:t>𝑥</m:t>
                    </m:r>
                    <m:r>
                      <a:rPr lang="en-GB" sz="4000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GB" sz="4000">
                        <a:latin typeface="Gill Sans MT" panose="020B0502020104020203" pitchFamily="34" charset="0"/>
                      </a:rPr>
                      <m:t>2</m:t>
                    </m:r>
                    <m:r>
                      <a:rPr lang="en-GB" sz="4000" i="1">
                        <a:latin typeface="Cambria Math"/>
                      </a:rPr>
                      <m:t>𝑐</m:t>
                    </m:r>
                    <m:r>
                      <a:rPr lang="en-GB" sz="4000" i="1">
                        <a:latin typeface="Cambria Math"/>
                      </a:rPr>
                      <m:t>+</m:t>
                    </m:r>
                    <m:r>
                      <m:rPr>
                        <m:nor/>
                      </m:rPr>
                      <a:rPr lang="en-GB" sz="4000">
                        <a:latin typeface="Gill Sans MT" panose="020B0502020104020203" pitchFamily="34" charset="0"/>
                      </a:rPr>
                      <m:t>6</m:t>
                    </m:r>
                  </m:oMath>
                </a14:m>
                <a:endParaRPr lang="en-GB" sz="40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Whitney says,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14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Is Whitney correct?</a:t>
                </a: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Amir says, 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Amir is wrong. 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Explain why. 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What would the correct value of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be?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5847755"/>
              </a:xfrm>
              <a:prstGeom prst="rect">
                <a:avLst/>
              </a:prstGeom>
              <a:blipFill>
                <a:blip r:embed="rId3"/>
                <a:stretch>
                  <a:fillRect l="-1590" b="-19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946" y="1962600"/>
            <a:ext cx="1408942" cy="1988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ular Callout 5"/>
              <p:cNvSpPr/>
              <p:nvPr/>
            </p:nvSpPr>
            <p:spPr>
              <a:xfrm>
                <a:off x="3865138" y="1771477"/>
                <a:ext cx="4973823" cy="1425142"/>
              </a:xfrm>
              <a:prstGeom prst="wedgeRoundRectCallout">
                <a:avLst>
                  <a:gd name="adj1" fmla="val -58499"/>
                  <a:gd name="adj2" fmla="val 24654"/>
                  <a:gd name="adj3" fmla="val 16667"/>
                </a:avLst>
              </a:prstGeom>
              <a:solidFill>
                <a:srgbClr val="0070C0">
                  <a:alpha val="20000"/>
                </a:srgbClr>
              </a:solidFill>
              <a:ln w="2540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  <m:r>
                      <a:rPr lang="en-GB" sz="2800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GB" sz="2800" i="0">
                        <a:latin typeface="Gill Sans MT" panose="020B0502020104020203" pitchFamily="34" charset="0"/>
                      </a:rPr>
                      <m:t>12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Gill Sans MT" panose="020B0502020104020203" pitchFamily="34" charset="0"/>
                  </a:rPr>
                  <a:t>because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must be equal to 3 because it’s the 3</a:t>
                </a:r>
                <a:r>
                  <a:rPr lang="en-GB" sz="2800" baseline="30000" dirty="0">
                    <a:latin typeface="Gill Sans MT" panose="020B0502020104020203" pitchFamily="34" charset="0"/>
                  </a:rPr>
                  <a:t>rd</a:t>
                </a:r>
                <a:r>
                  <a:rPr lang="en-GB" sz="2800" dirty="0">
                    <a:latin typeface="Gill Sans MT" panose="020B0502020104020203" pitchFamily="34" charset="0"/>
                  </a:rPr>
                  <a:t> letter in the alphabet</a:t>
                </a:r>
              </a:p>
            </p:txBody>
          </p:sp>
        </mc:Choice>
        <mc:Fallback xmlns="">
          <p:sp>
            <p:nvSpPr>
              <p:cNvPr id="6" name="Rounded Rectangular Callou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138" y="1771477"/>
                <a:ext cx="4973823" cy="1425142"/>
              </a:xfrm>
              <a:prstGeom prst="wedgeRoundRectCallout">
                <a:avLst>
                  <a:gd name="adj1" fmla="val -58499"/>
                  <a:gd name="adj2" fmla="val 24654"/>
                  <a:gd name="adj3" fmla="val 16667"/>
                </a:avLst>
              </a:prstGeom>
              <a:blipFill>
                <a:blip r:embed="rId5"/>
                <a:stretch>
                  <a:fillRect t="-2532" r="-2352" b="-9283"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ular Callout 6"/>
              <p:cNvSpPr/>
              <p:nvPr/>
            </p:nvSpPr>
            <p:spPr>
              <a:xfrm>
                <a:off x="2613417" y="4264610"/>
                <a:ext cx="3743385" cy="863051"/>
              </a:xfrm>
              <a:prstGeom prst="wedgeRoundRectCallout">
                <a:avLst>
                  <a:gd name="adj1" fmla="val 62627"/>
                  <a:gd name="adj2" fmla="val 7044"/>
                  <a:gd name="adj3" fmla="val 16667"/>
                </a:avLst>
              </a:prstGeom>
              <a:solidFill>
                <a:srgbClr val="7030A0">
                  <a:alpha val="20000"/>
                </a:srgbClr>
              </a:solidFill>
              <a:ln w="25400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latin typeface="Gill Sans MT" panose="020B0502020104020203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𝑐</m:t>
                    </m:r>
                    <m:r>
                      <a:rPr lang="en-GB" sz="2800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GB" sz="2800" i="0">
                        <a:latin typeface="Gill Sans MT" panose="020B0502020104020203" pitchFamily="34" charset="0"/>
                      </a:rPr>
                      <m:t>5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sz="2800" b="0" i="0" smtClean="0">
                        <a:latin typeface="Gill Sans MT" panose="020B0502020104020203" pitchFamily="34" charset="0"/>
                      </a:rPr>
                      <m:t>31</m:t>
                    </m:r>
                  </m:oMath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7" name="Rounded Rectangular Callou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17" y="4264610"/>
                <a:ext cx="3743385" cy="863051"/>
              </a:xfrm>
              <a:prstGeom prst="wedgeRoundRectCallout">
                <a:avLst>
                  <a:gd name="adj1" fmla="val 62627"/>
                  <a:gd name="adj2" fmla="val 7044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46" y="4148947"/>
            <a:ext cx="1236122" cy="90921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670037" y="736900"/>
            <a:ext cx="2682013" cy="754275"/>
          </a:xfrm>
          <a:prstGeom prst="roundRect">
            <a:avLst/>
          </a:prstGeom>
          <a:solidFill>
            <a:srgbClr val="92D050">
              <a:alpha val="20000"/>
            </a:srgbClr>
          </a:solidFill>
          <a:ln w="254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i="1" dirty="0">
              <a:effectLst/>
              <a:latin typeface="Gill Sans MT" panose="020B0502020104020203" pitchFamily="34" charset="0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054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4832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Jack and Dora are using the following formula to work out what they should charge for four hours of cleaning.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</a:p>
              <a:p>
                <a:pPr algn="ctr"/>
                <a:r>
                  <a:rPr lang="en-GB" sz="2800" dirty="0">
                    <a:latin typeface="Gill Sans MT" panose="020B0502020104020203" pitchFamily="34" charset="0"/>
                  </a:rPr>
                  <a:t>Cost in pounds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  <a:ea typeface="Cambria Math"/>
                      </a:rPr>
                      <m:t>+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number of hours</a:t>
                </a:r>
                <a:r>
                  <a:rPr lang="en-GB" sz="2400" dirty="0">
                    <a:latin typeface="Gill Sans MT" panose="020B0502020104020203" pitchFamily="34" charset="0"/>
                  </a:rPr>
                  <a:t>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Jack thinks they should charge £60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Dora thinks they should charge £120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Who do you agree with? 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Why?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4832092"/>
              </a:xfrm>
              <a:prstGeom prst="rect">
                <a:avLst/>
              </a:prstGeom>
              <a:blipFill>
                <a:blip r:embed="rId3"/>
                <a:stretch>
                  <a:fillRect l="-1590" t="-1387" r="-2347" b="-2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1406769" y="2404777"/>
            <a:ext cx="7005711" cy="605708"/>
          </a:xfrm>
          <a:prstGeom prst="roundRect">
            <a:avLst/>
          </a:prstGeom>
          <a:solidFill>
            <a:schemeClr val="accent2">
              <a:alpha val="2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056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58785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The rule for making scones is use 4 times as much flour (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𝑓</m:t>
                    </m:r>
                    <m:r>
                      <a:rPr lang="en-GB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4000" dirty="0">
                    <a:latin typeface="Gill Sans MT" panose="020B0502020104020203" pitchFamily="34" charset="0"/>
                  </a:rPr>
                  <a:t> </a:t>
                </a:r>
                <a:r>
                  <a:rPr lang="en-GB" sz="2800" dirty="0">
                    <a:latin typeface="Gill Sans MT" panose="020B0502020104020203" pitchFamily="34" charset="0"/>
                  </a:rPr>
                  <a:t>as butter (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𝑏</m:t>
                    </m:r>
                    <m:r>
                      <a:rPr lang="en-GB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4000" dirty="0">
                    <a:latin typeface="Gill Sans MT" panose="020B0502020104020203" pitchFamily="34" charset="0"/>
                  </a:rPr>
                  <a:t>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Which is the correct formula to represent this?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Explain why the others are incorrect.</a:t>
                </a:r>
                <a:endParaRPr lang="en-GB" sz="40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5878532"/>
              </a:xfrm>
              <a:prstGeom prst="rect">
                <a:avLst/>
              </a:prstGeom>
              <a:blipFill>
                <a:blip r:embed="rId3"/>
                <a:stretch>
                  <a:fillRect l="-1590" t="-1141" b="-1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80322" y="3409966"/>
                <a:ext cx="1537196" cy="907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𝑓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latin typeface="Gill Sans MT" panose="020B0502020104020203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22" y="3409966"/>
                <a:ext cx="1537196" cy="9075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66611" y="3618004"/>
                <a:ext cx="15371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𝑓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b="0" i="0" smtClean="0">
                          <a:latin typeface="Gill Sans MT" panose="020B0502020104020203" pitchFamily="34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611" y="3618004"/>
                <a:ext cx="153719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6108" y="5199606"/>
                <a:ext cx="1713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𝑓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𝑏</m:t>
                      </m:r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GB" sz="2800" b="0" i="0" smtClean="0">
                          <a:latin typeface="Gill Sans MT" panose="020B0502020104020203" pitchFamily="34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108" y="5199606"/>
                <a:ext cx="171357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16240" y="5199606"/>
                <a:ext cx="15371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>
                          <a:latin typeface="Gill Sans MT" panose="020B0502020104020203" pitchFamily="34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/>
                        </a:rPr>
                        <m:t>𝑓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240" y="5199606"/>
                <a:ext cx="153719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73476" y="2869403"/>
            <a:ext cx="654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57349" y="2869403"/>
            <a:ext cx="654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73476" y="4539610"/>
            <a:ext cx="654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24184" y="4539610"/>
            <a:ext cx="654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D</a:t>
            </a:r>
          </a:p>
        </p:txBody>
      </p:sp>
      <p:sp>
        <p:nvSpPr>
          <p:cNvPr id="20" name="Oval 19"/>
          <p:cNvSpPr/>
          <p:nvPr/>
        </p:nvSpPr>
        <p:spPr>
          <a:xfrm>
            <a:off x="3240310" y="4563967"/>
            <a:ext cx="521310" cy="474505"/>
          </a:xfrm>
          <a:prstGeom prst="ellipse">
            <a:avLst/>
          </a:prstGeom>
          <a:solidFill>
            <a:srgbClr val="92D050">
              <a:alpha val="14000"/>
            </a:srgb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Gill Sans MT" panose="020B0502020104020203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232334" y="2893761"/>
            <a:ext cx="521310" cy="474505"/>
          </a:xfrm>
          <a:prstGeom prst="ellipse">
            <a:avLst/>
          </a:prstGeom>
          <a:solidFill>
            <a:srgbClr val="92D050">
              <a:alpha val="14000"/>
            </a:srgb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Gill Sans MT" panose="020B0502020104020203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24184" y="2893761"/>
            <a:ext cx="521310" cy="474505"/>
          </a:xfrm>
          <a:prstGeom prst="ellipse">
            <a:avLst/>
          </a:prstGeom>
          <a:solidFill>
            <a:srgbClr val="92D050">
              <a:alpha val="14000"/>
            </a:srgb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Gill Sans MT" panose="020B0502020104020203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574554" y="4553050"/>
            <a:ext cx="521310" cy="474505"/>
          </a:xfrm>
          <a:prstGeom prst="ellipse">
            <a:avLst/>
          </a:prstGeom>
          <a:solidFill>
            <a:srgbClr val="92D050">
              <a:alpha val="14000"/>
            </a:srgb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7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Rosie thinks of a number. She adds 7 and divides her answer by 2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Teddy thinks of a number. He multiples by 3 and subtracts 4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Rosie and Teddy think of the same number.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Rosie’s answer is 9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What is Teddy’s answer?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Rosie and Teddy think of the same number again. This time, they both get the same answer.</a:t>
            </a: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Use trial and improvement to find the number they were thinking of.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79223"/>
              </p:ext>
            </p:extLst>
          </p:nvPr>
        </p:nvGraphicFramePr>
        <p:xfrm>
          <a:off x="10145492" y="0"/>
          <a:ext cx="6603999" cy="1485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4052684537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402316665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1859411875"/>
                    </a:ext>
                  </a:extLst>
                </a:gridCol>
              </a:tblGrid>
              <a:tr h="54486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ill Sans MT" panose="020B0502020104020203" pitchFamily="34" charset="0"/>
                        </a:rPr>
                        <a:t>Words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ill Sans MT" panose="020B0502020104020203" pitchFamily="34" charset="0"/>
                        </a:rPr>
                        <a:t>Concrete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ill Sans MT" panose="020B0502020104020203" pitchFamily="34" charset="0"/>
                        </a:rPr>
                        <a:t>Algebra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74087"/>
                  </a:ext>
                </a:extLst>
              </a:tr>
              <a:tr h="940647"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890279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321" y="3841078"/>
            <a:ext cx="469433" cy="69500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0287078" y="4824615"/>
            <a:ext cx="397921" cy="39792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0287078" y="5345158"/>
            <a:ext cx="397921" cy="39792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30" y="2604459"/>
            <a:ext cx="772328" cy="10911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32" y="1649872"/>
            <a:ext cx="772328" cy="10911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492" y="2604459"/>
            <a:ext cx="772328" cy="10911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94" y="1649872"/>
            <a:ext cx="772328" cy="109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52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199858" cy="5816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Eva spends 92p on yo-yos and sweets</a:t>
                </a: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She buys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𝑦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yo-yos costing 11p 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𝑠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sweets costing 4p. </a:t>
                </a: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Can you write an equation to represent what Eva has bought?</a:t>
                </a:r>
              </a:p>
              <a:p>
                <a:r>
                  <a:rPr lang="en-GB" sz="2000" dirty="0">
                    <a:latin typeface="Gill Sans MT" panose="020B0502020104020203" pitchFamily="34" charset="0"/>
                  </a:rPr>
                  <a:t>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How many yo-yos and sweets could Eva have bought?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Can you write a similar word problem to describe this equation?</a:t>
                </a:r>
              </a:p>
              <a:p>
                <a:endParaRPr lang="en-GB" sz="1400" dirty="0">
                  <a:latin typeface="Gill Sans MT" panose="020B0502020104020203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74</m:t>
                      </m:r>
                      <m:r>
                        <a:rPr lang="en-GB" sz="4000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15</m:t>
                      </m:r>
                      <m:r>
                        <a:rPr lang="en-GB" sz="4000" i="1">
                          <a:latin typeface="Cambria Math"/>
                        </a:rPr>
                        <m:t>𝑡</m:t>
                      </m:r>
                      <m:r>
                        <a:rPr lang="en-GB" sz="4000" i="1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2</m:t>
                      </m:r>
                      <m:r>
                        <a:rPr lang="en-GB" sz="40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40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199858" cy="5816977"/>
              </a:xfrm>
              <a:prstGeom prst="rect">
                <a:avLst/>
              </a:prstGeom>
              <a:blipFill>
                <a:blip r:embed="rId3"/>
                <a:stretch>
                  <a:fillRect l="-1561" t="-1153" r="-13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3234232" y="5683613"/>
            <a:ext cx="3461990" cy="808421"/>
          </a:xfrm>
          <a:prstGeom prst="roundRect">
            <a:avLst/>
          </a:prstGeom>
          <a:solidFill>
            <a:srgbClr val="0070C0">
              <a:alpha val="20000"/>
            </a:srgbClr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6124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The perimeter of the triangle is 216 cm.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Form an equation to show this information.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Solve the equation to find the value of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Work out the lengths of the sides of the triangle.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6124754"/>
              </a:xfrm>
              <a:prstGeom prst="rect">
                <a:avLst/>
              </a:prstGeom>
              <a:blipFill>
                <a:blip r:embed="rId3"/>
                <a:stretch>
                  <a:fillRect l="-1590" t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>
            <a:off x="3341612" y="1386723"/>
            <a:ext cx="2872735" cy="2208612"/>
          </a:xfrm>
          <a:prstGeom prst="triangle">
            <a:avLst>
              <a:gd name="adj" fmla="val 81430"/>
            </a:avLst>
          </a:prstGeom>
          <a:solidFill>
            <a:srgbClr val="92D050">
              <a:alpha val="6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9604" y="2229419"/>
                <a:ext cx="9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 smtClean="0">
                          <a:latin typeface="Gill Sans MT" panose="020B0502020104020203" pitchFamily="34" charset="0"/>
                        </a:rPr>
                        <m:t>3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604" y="2229419"/>
                <a:ext cx="93345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98592" y="2083932"/>
                <a:ext cx="9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 smtClean="0">
                          <a:latin typeface="Gill Sans MT" panose="020B0502020104020203" pitchFamily="34" charset="0"/>
                        </a:rPr>
                        <m:t>5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92" y="2083932"/>
                <a:ext cx="93345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57713" y="3562678"/>
                <a:ext cx="9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>
                          <a:latin typeface="Gill Sans MT" panose="020B0502020104020203" pitchFamily="34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13" y="3562678"/>
                <a:ext cx="93345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64109"/>
              </p:ext>
            </p:extLst>
          </p:nvPr>
        </p:nvGraphicFramePr>
        <p:xfrm>
          <a:off x="10254408" y="1535292"/>
          <a:ext cx="193217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56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69751"/>
              </p:ext>
            </p:extLst>
          </p:nvPr>
        </p:nvGraphicFramePr>
        <p:xfrm>
          <a:off x="10254408" y="371140"/>
          <a:ext cx="193217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2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135" y="6162996"/>
            <a:ext cx="469433" cy="695004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11013278" y="6267237"/>
            <a:ext cx="397921" cy="39792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1602786" y="6267236"/>
            <a:ext cx="397921" cy="39792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637" y="5022916"/>
            <a:ext cx="772328" cy="10911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847" y="5022916"/>
            <a:ext cx="772328" cy="10911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242" y="5022916"/>
            <a:ext cx="772328" cy="10911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452" y="5022916"/>
            <a:ext cx="772328" cy="109110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435" y="2346188"/>
            <a:ext cx="2101821" cy="19080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283" y="3824288"/>
            <a:ext cx="1262667" cy="139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2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GB" sz="2800" dirty="0">
                    <a:latin typeface="Gill Sans MT" panose="020B0502020104020203" pitchFamily="34" charset="0"/>
                  </a:rPr>
                  <a:t>Hannah is 8 years old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GB" sz="2800" dirty="0">
                    <a:latin typeface="Gill Sans MT" panose="020B0502020104020203" pitchFamily="34" charset="0"/>
                  </a:rPr>
                  <a:t>Jack is 13 years old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GB" sz="2800" dirty="0">
                    <a:latin typeface="Gill Sans MT" panose="020B0502020104020203" pitchFamily="34" charset="0"/>
                  </a:rPr>
                  <a:t>Grandma is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  <m:r>
                      <a:rPr lang="en-GB" sz="2800" i="1">
                        <a:latin typeface="Cambria Math"/>
                      </a:rPr>
                      <m:t>+</m:t>
                    </m:r>
                    <m:r>
                      <m:rPr>
                        <m:nor/>
                      </m:rPr>
                      <a:rPr lang="en-GB" sz="2800">
                        <a:latin typeface="Gill Sans MT" panose="020B0502020104020203" pitchFamily="34" charset="0"/>
                      </a:rPr>
                      <m:t>12</m:t>
                    </m:r>
                    <m:r>
                      <a:rPr lang="en-GB" sz="2800" i="1">
                        <a:latin typeface="Cambria Math"/>
                      </a:rPr>
                      <m:t> 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years old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GB" sz="2800" dirty="0">
                    <a:latin typeface="Gill Sans MT" panose="020B0502020104020203" pitchFamily="34" charset="0"/>
                  </a:rPr>
                  <a:t>The sum of their ages is 100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Form and solve an equation to work out how old Grandma is.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4401205"/>
              </a:xfrm>
              <a:prstGeom prst="rect">
                <a:avLst/>
              </a:prstGeom>
              <a:blipFill>
                <a:blip r:embed="rId3"/>
                <a:stretch>
                  <a:fillRect l="-1590" t="-1524" b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9999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What is the size of the smallest angle in this isosceles triangle?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can you check your answer?</a:t>
            </a:r>
          </a:p>
        </p:txBody>
      </p:sp>
      <p:sp>
        <p:nvSpPr>
          <p:cNvPr id="3" name="Isosceles Triangle 2"/>
          <p:cNvSpPr/>
          <p:nvPr/>
        </p:nvSpPr>
        <p:spPr>
          <a:xfrm rot="5400000">
            <a:off x="3863989" y="1782786"/>
            <a:ext cx="2674529" cy="3276822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43549" y="2169386"/>
                <a:ext cx="9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2800" b="0" i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549" y="2169386"/>
                <a:ext cx="9334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31131" y="3102352"/>
                <a:ext cx="9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131" y="3102352"/>
                <a:ext cx="93345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5024438" y="2546252"/>
            <a:ext cx="279082" cy="393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5061712" y="3891327"/>
            <a:ext cx="279082" cy="393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58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The length of a rectangle is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>
                        <a:latin typeface="Gill Sans MT" panose="020B0502020104020203" pitchFamily="34" charset="0"/>
                      </a:rPr>
                      <m:t>2</m:t>
                    </m:r>
                    <m:r>
                      <a:rPr lang="en-GB" sz="2800" i="1">
                        <a:latin typeface="Cambria Math"/>
                      </a:rPr>
                      <m:t>𝑥</m:t>
                    </m:r>
                    <m:r>
                      <a:rPr lang="en-GB" sz="2800" i="1">
                        <a:latin typeface="Cambria Math"/>
                      </a:rPr>
                      <m:t>+</m:t>
                    </m:r>
                    <m:r>
                      <m:rPr>
                        <m:nor/>
                      </m:rPr>
                      <a:rPr lang="en-GB" sz="2800">
                        <a:latin typeface="Gill Sans MT" panose="020B0502020104020203" pitchFamily="34" charset="0"/>
                      </a:rPr>
                      <m:t>3</m:t>
                    </m:r>
                  </m:oMath>
                </a14:m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The width of the same rectangle is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  <m:r>
                      <a:rPr lang="en-GB" sz="2800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en-GB" sz="2800">
                        <a:latin typeface="Gill Sans MT" panose="020B0502020104020203" pitchFamily="34" charset="0"/>
                      </a:rPr>
                      <m:t>2</m:t>
                    </m:r>
                  </m:oMath>
                </a14:m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The perimeter is 17 cm.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Find the area of the rectangle.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2246769"/>
              </a:xfrm>
              <a:prstGeom prst="rect">
                <a:avLst/>
              </a:prstGeom>
              <a:blipFill>
                <a:blip r:embed="rId3"/>
                <a:stretch>
                  <a:fillRect l="-1590" t="-2989" b="-6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215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Alex has some algebra expression cards.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0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mean of the cards is 19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Work out the value of each card.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62916" y="1725988"/>
                <a:ext cx="2256123" cy="687969"/>
              </a:xfrm>
              <a:prstGeom prst="roundRect">
                <a:avLst/>
              </a:prstGeom>
              <a:solidFill>
                <a:srgbClr val="FFC000">
                  <a:alpha val="20000"/>
                </a:srgbClr>
              </a:solidFill>
              <a:ln w="25400">
                <a:solidFill>
                  <a:srgbClr val="FFC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GB" sz="2800" b="0" i="0" smtClean="0">
                          <a:latin typeface="Gill Sans MT" panose="020B0502020104020203" pitchFamily="34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916" y="1725988"/>
                <a:ext cx="2256123" cy="687969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10" y="1396064"/>
            <a:ext cx="1888132" cy="25519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62914" y="2523319"/>
                <a:ext cx="2256125" cy="687969"/>
              </a:xfrm>
              <a:prstGeom prst="roundRect">
                <a:avLst/>
              </a:prstGeom>
              <a:solidFill>
                <a:srgbClr val="FFC000">
                  <a:alpha val="20000"/>
                </a:srgbClr>
              </a:solidFill>
              <a:ln w="25400">
                <a:solidFill>
                  <a:srgbClr val="FFC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>
                          <a:latin typeface="Gill Sans MT" panose="020B0502020104020203" pitchFamily="34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914" y="2523319"/>
                <a:ext cx="2256125" cy="68796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58226" y="3321323"/>
                <a:ext cx="2244330" cy="687969"/>
              </a:xfrm>
              <a:prstGeom prst="roundRect">
                <a:avLst/>
              </a:prstGeom>
              <a:solidFill>
                <a:srgbClr val="FFC000">
                  <a:alpha val="20000"/>
                </a:srgbClr>
              </a:solidFill>
              <a:ln w="25400">
                <a:solidFill>
                  <a:srgbClr val="FFC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>
                        <a:latin typeface="Gill Sans MT" panose="020B0502020104020203" pitchFamily="34" charset="0"/>
                      </a:rPr>
                      <m:t>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226" y="3321323"/>
                <a:ext cx="2244330" cy="687969"/>
              </a:xfrm>
              <a:prstGeom prst="roundRect">
                <a:avLst/>
              </a:prstGeom>
              <a:blipFill>
                <a:blip r:embed="rId6"/>
                <a:stretch>
                  <a:fillRect b="-10256"/>
                </a:stretch>
              </a:blipFill>
              <a:ln w="254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068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Eva has a one-step function machine.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She puts in the number 6 and the number 18 comes out.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What could the function be?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How many different answers can you find?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7666" y="2688609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0621" y="2688609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3607" y="2456597"/>
            <a:ext cx="865496" cy="1228298"/>
          </a:xfrm>
          <a:prstGeom prst="roundRect">
            <a:avLst/>
          </a:prstGeom>
          <a:solidFill>
            <a:schemeClr val="accent4">
              <a:alpha val="2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GB" sz="3600" dirty="0">
              <a:latin typeface="Gill Sans MT" panose="020B0502020104020203" pitchFamily="34" charset="0"/>
            </a:endParaRPr>
          </a:p>
        </p:txBody>
      </p:sp>
      <p:cxnSp>
        <p:nvCxnSpPr>
          <p:cNvPr id="8" name="Straight Arrow Connector 7"/>
          <p:cNvCxnSpPr>
            <a:stCxn id="3" idx="3"/>
            <a:endCxn id="7" idx="1"/>
          </p:cNvCxnSpPr>
          <p:nvPr/>
        </p:nvCxnSpPr>
        <p:spPr>
          <a:xfrm flipV="1">
            <a:off x="3289110" y="3070746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459103" y="3070746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73317"/>
              </p:ext>
            </p:extLst>
          </p:nvPr>
        </p:nvGraphicFramePr>
        <p:xfrm>
          <a:off x="10091615" y="425807"/>
          <a:ext cx="6920574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3805533109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5753636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1408793241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3344648104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4207341379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160858497"/>
                    </a:ext>
                  </a:extLst>
                </a:gridCol>
                <a:gridCol w="943429">
                  <a:extLst>
                    <a:ext uri="{9D8B030D-6E8A-4147-A177-3AD203B41FA5}">
                      <a16:colId xmlns:a16="http://schemas.microsoft.com/office/drawing/2014/main" val="3825809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ill Sans MT" panose="020B0502020104020203" pitchFamily="34" charset="0"/>
                        </a:rPr>
                        <a:t>Input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3358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ill Sans MT" panose="020B0502020104020203" pitchFamily="34" charset="0"/>
                        </a:rPr>
                        <a:t>Output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2603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253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Here is the quadrilateral ABCD.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perimeter of the quadrilateral is 80 cm.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AB is the same length as BC.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Find the length of CD.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73120" y="2733860"/>
            <a:ext cx="3689141" cy="2180856"/>
          </a:xfrm>
          <a:custGeom>
            <a:avLst/>
            <a:gdLst>
              <a:gd name="connsiteX0" fmla="*/ 0 w 3689141"/>
              <a:gd name="connsiteY0" fmla="*/ 0 h 2194924"/>
              <a:gd name="connsiteX1" fmla="*/ 3689141 w 3689141"/>
              <a:gd name="connsiteY1" fmla="*/ 0 h 2194924"/>
              <a:gd name="connsiteX2" fmla="*/ 3689141 w 3689141"/>
              <a:gd name="connsiteY2" fmla="*/ 2194924 h 2194924"/>
              <a:gd name="connsiteX3" fmla="*/ 0 w 3689141"/>
              <a:gd name="connsiteY3" fmla="*/ 2194924 h 2194924"/>
              <a:gd name="connsiteX4" fmla="*/ 0 w 3689141"/>
              <a:gd name="connsiteY4" fmla="*/ 0 h 2194924"/>
              <a:gd name="connsiteX0" fmla="*/ 0 w 3689141"/>
              <a:gd name="connsiteY0" fmla="*/ 0 h 2194924"/>
              <a:gd name="connsiteX1" fmla="*/ 3084230 w 3689141"/>
              <a:gd name="connsiteY1" fmla="*/ 1336431 h 2194924"/>
              <a:gd name="connsiteX2" fmla="*/ 3689141 w 3689141"/>
              <a:gd name="connsiteY2" fmla="*/ 2194924 h 2194924"/>
              <a:gd name="connsiteX3" fmla="*/ 0 w 3689141"/>
              <a:gd name="connsiteY3" fmla="*/ 2194924 h 2194924"/>
              <a:gd name="connsiteX4" fmla="*/ 0 w 3689141"/>
              <a:gd name="connsiteY4" fmla="*/ 0 h 2194924"/>
              <a:gd name="connsiteX0" fmla="*/ 0 w 3689141"/>
              <a:gd name="connsiteY0" fmla="*/ 0 h 2194924"/>
              <a:gd name="connsiteX1" fmla="*/ 3618803 w 3689141"/>
              <a:gd name="connsiteY1" fmla="*/ 1322363 h 2194924"/>
              <a:gd name="connsiteX2" fmla="*/ 3689141 w 3689141"/>
              <a:gd name="connsiteY2" fmla="*/ 2194924 h 2194924"/>
              <a:gd name="connsiteX3" fmla="*/ 0 w 3689141"/>
              <a:gd name="connsiteY3" fmla="*/ 2194924 h 2194924"/>
              <a:gd name="connsiteX4" fmla="*/ 0 w 3689141"/>
              <a:gd name="connsiteY4" fmla="*/ 0 h 2194924"/>
              <a:gd name="connsiteX0" fmla="*/ 1026941 w 3689141"/>
              <a:gd name="connsiteY0" fmla="*/ 0 h 2180856"/>
              <a:gd name="connsiteX1" fmla="*/ 3618803 w 3689141"/>
              <a:gd name="connsiteY1" fmla="*/ 1308295 h 2180856"/>
              <a:gd name="connsiteX2" fmla="*/ 3689141 w 3689141"/>
              <a:gd name="connsiteY2" fmla="*/ 2180856 h 2180856"/>
              <a:gd name="connsiteX3" fmla="*/ 0 w 3689141"/>
              <a:gd name="connsiteY3" fmla="*/ 2180856 h 2180856"/>
              <a:gd name="connsiteX4" fmla="*/ 1026941 w 3689141"/>
              <a:gd name="connsiteY4" fmla="*/ 0 h 218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9141" h="2180856">
                <a:moveTo>
                  <a:pt x="1026941" y="0"/>
                </a:moveTo>
                <a:lnTo>
                  <a:pt x="3618803" y="1308295"/>
                </a:lnTo>
                <a:lnTo>
                  <a:pt x="3689141" y="2180856"/>
                </a:lnTo>
                <a:lnTo>
                  <a:pt x="0" y="2180856"/>
                </a:lnTo>
                <a:lnTo>
                  <a:pt x="1026941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 flipH="1">
            <a:off x="2707361" y="4676564"/>
            <a:ext cx="367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8850" y="2259002"/>
            <a:ext cx="425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68319" y="3675550"/>
            <a:ext cx="29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62261" y="4697809"/>
            <a:ext cx="274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40235" y="3398649"/>
                <a:ext cx="14986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235" y="3398649"/>
                <a:ext cx="1498615" cy="523220"/>
              </a:xfrm>
              <a:prstGeom prst="rect">
                <a:avLst/>
              </a:prstGeom>
              <a:blipFill>
                <a:blip r:embed="rId3"/>
                <a:stretch>
                  <a:fillRect l="-8130"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01254" y="2854461"/>
                <a:ext cx="12848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>
                        <a:latin typeface="Gill Sans MT" panose="020B0502020104020203" pitchFamily="34" charset="0"/>
                      </a:rPr>
                      <m:t>21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cm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254" y="2854461"/>
                <a:ext cx="1284884" cy="523220"/>
              </a:xfrm>
              <a:prstGeom prst="rect">
                <a:avLst/>
              </a:prstGeom>
              <a:blipFill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65142" y="4938174"/>
                <a:ext cx="14722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>
                        <a:latin typeface="Gill Sans MT" panose="020B0502020104020203" pitchFamily="34" charset="0"/>
                      </a:rPr>
                      <m:t>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142" y="4938174"/>
                <a:ext cx="1472224" cy="523220"/>
              </a:xfrm>
              <a:prstGeom prst="rect">
                <a:avLst/>
              </a:prstGeom>
              <a:blipFill>
                <a:blip r:embed="rId5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9534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𝑎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𝑏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are integers between 0 and 5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        		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𝑎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i="1">
                        <a:latin typeface="Cambria Math"/>
                      </a:rPr>
                      <m:t>𝑏</m:t>
                    </m:r>
                    <m:r>
                      <a:rPr lang="en-GB" sz="2800" i="1">
                        <a:latin typeface="Cambria Math"/>
                      </a:rPr>
                      <m:t>=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6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       		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𝑏</m:t>
                    </m:r>
                    <m:r>
                      <a:rPr lang="en-GB" sz="2800" i="1">
                        <a:latin typeface="Cambria Math"/>
                      </a:rPr>
                      <m:t>+</m:t>
                    </m:r>
                    <m:r>
                      <a:rPr lang="en-GB" sz="2800" i="1">
                        <a:latin typeface="Cambria Math"/>
                      </a:rPr>
                      <m:t>𝑐</m:t>
                    </m:r>
                    <m:r>
                      <a:rPr lang="en-GB" sz="2800" i="1">
                        <a:latin typeface="Cambria Math"/>
                      </a:rPr>
                      <m:t>=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4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𝑎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𝑏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𝑐</m:t>
                    </m:r>
                  </m:oMath>
                </a14:m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How many different possibilities can you find?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3539430"/>
              </a:xfrm>
              <a:prstGeom prst="rect">
                <a:avLst/>
              </a:prstGeom>
              <a:blipFill>
                <a:blip r:embed="rId3"/>
                <a:stretch>
                  <a:fillRect l="-1590" t="-1897" b="-3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144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60722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𝑦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are both positive whole numbers.</a:t>
                </a: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pPr algn="ctr"/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GB" sz="2800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GB" sz="2800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GB" sz="2800">
                        <a:latin typeface="Gill Sans MT" panose="020B0502020104020203" pitchFamily="34" charset="0"/>
                      </a:rPr>
                      <m:t>4</m:t>
                    </m:r>
                  </m:oMath>
                </a14:m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0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Dora says, 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4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Jack says,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4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Only one is correct – who is it?</a:t>
                </a: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Explain your answer.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6072240"/>
              </a:xfrm>
              <a:prstGeom prst="rect">
                <a:avLst/>
              </a:prstGeom>
              <a:blipFill>
                <a:blip r:embed="rId3"/>
                <a:stretch>
                  <a:fillRect l="-1590" t="-1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4068085" y="1451930"/>
            <a:ext cx="1699211" cy="790081"/>
          </a:xfrm>
          <a:prstGeom prst="roundRect">
            <a:avLst/>
          </a:prstGeom>
          <a:solidFill>
            <a:srgbClr val="FF0000">
              <a:alpha val="2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52" y="2543246"/>
            <a:ext cx="1310523" cy="18436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40" y="4741184"/>
            <a:ext cx="1288311" cy="9440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ular Callout 7"/>
              <p:cNvSpPr/>
              <p:nvPr/>
            </p:nvSpPr>
            <p:spPr>
              <a:xfrm>
                <a:off x="3768885" y="2887273"/>
                <a:ext cx="3082081" cy="1059779"/>
              </a:xfrm>
              <a:prstGeom prst="wedgeRoundRectCallout">
                <a:avLst>
                  <a:gd name="adj1" fmla="val -66594"/>
                  <a:gd name="adj2" fmla="val 37793"/>
                  <a:gd name="adj3" fmla="val 16667"/>
                </a:avLst>
              </a:prstGeom>
              <a:solidFill>
                <a:srgbClr val="00B050">
                  <a:alpha val="20000"/>
                </a:srgbClr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will always be a multiple of 4</a:t>
                </a:r>
              </a:p>
            </p:txBody>
          </p:sp>
        </mc:Choice>
        <mc:Fallback xmlns="">
          <p:sp>
            <p:nvSpPr>
              <p:cNvPr id="8" name="Rounded Rectangular Callou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885" y="2887273"/>
                <a:ext cx="3082081" cy="1059779"/>
              </a:xfrm>
              <a:prstGeom prst="wedgeRoundRectCallout">
                <a:avLst>
                  <a:gd name="adj1" fmla="val -66594"/>
                  <a:gd name="adj2" fmla="val 37793"/>
                  <a:gd name="adj3" fmla="val 16667"/>
                </a:avLst>
              </a:prstGeom>
              <a:blipFill>
                <a:blip r:embed="rId6"/>
                <a:stretch>
                  <a:fillRect r="-166" b="-9605"/>
                </a:stretch>
              </a:blipFill>
              <a:ln w="254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ounded Rectangular Callout 8"/>
              <p:cNvSpPr/>
              <p:nvPr/>
            </p:nvSpPr>
            <p:spPr>
              <a:xfrm>
                <a:off x="3768884" y="4386865"/>
                <a:ext cx="3082081" cy="1072182"/>
              </a:xfrm>
              <a:prstGeom prst="wedgeRoundRectCallout">
                <a:avLst>
                  <a:gd name="adj1" fmla="val -64099"/>
                  <a:gd name="adj2" fmla="val 36822"/>
                  <a:gd name="adj3" fmla="val 16667"/>
                </a:avLst>
              </a:prstGeom>
              <a:solidFill>
                <a:schemeClr val="accent2">
                  <a:alpha val="20000"/>
                </a:schemeClr>
              </a:solidFill>
              <a:ln w="25400">
                <a:solidFill>
                  <a:schemeClr val="accent2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will always be a factor of 4</a:t>
                </a:r>
              </a:p>
            </p:txBody>
          </p:sp>
        </mc:Choice>
        <mc:Fallback xmlns="">
          <p:sp>
            <p:nvSpPr>
              <p:cNvPr id="9" name="Rounded Rectangular Callou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884" y="4386865"/>
                <a:ext cx="3082081" cy="1072182"/>
              </a:xfrm>
              <a:prstGeom prst="wedgeRoundRectCallout">
                <a:avLst>
                  <a:gd name="adj1" fmla="val -64099"/>
                  <a:gd name="adj2" fmla="val 36822"/>
                  <a:gd name="adj3" fmla="val 16667"/>
                </a:avLst>
              </a:prstGeom>
              <a:blipFill>
                <a:blip r:embed="rId7"/>
                <a:stretch>
                  <a:fillRect r="-170" b="-8333"/>
                </a:stretch>
              </a:blipFill>
              <a:ln w="254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745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/>
                      </a:rPr>
                      <m:t>𝑎𝑏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GB" sz="2800">
                        <a:solidFill>
                          <a:prstClr val="black"/>
                        </a:solidFill>
                        <a:latin typeface="Gill Sans MT" panose="020B0502020104020203" pitchFamily="34" charset="0"/>
                      </a:rPr>
                      <m:t>18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</a:t>
                </a: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Mo says, </a:t>
                </a: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Is Mo correct? </a:t>
                </a: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Explain your answer.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5693866"/>
              </a:xfrm>
              <a:prstGeom prst="rect">
                <a:avLst/>
              </a:prstGeom>
              <a:blipFill>
                <a:blip r:embed="rId3"/>
                <a:stretch>
                  <a:fillRect l="-1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08" y="3232925"/>
            <a:ext cx="1698931" cy="1248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ular Callout 10"/>
              <p:cNvSpPr/>
              <p:nvPr/>
            </p:nvSpPr>
            <p:spPr>
              <a:xfrm>
                <a:off x="4471974" y="2379953"/>
                <a:ext cx="3628450" cy="1444335"/>
              </a:xfrm>
              <a:prstGeom prst="wedgeRoundRectCallout">
                <a:avLst>
                  <a:gd name="adj1" fmla="val -63399"/>
                  <a:gd name="adj2" fmla="val 45757"/>
                  <a:gd name="adj3" fmla="val 16667"/>
                </a:avLst>
              </a:prstGeom>
              <a:solidFill>
                <a:schemeClr val="accent2">
                  <a:alpha val="20000"/>
                </a:schemeClr>
              </a:solidFill>
              <a:ln w="25400">
                <a:solidFill>
                  <a:schemeClr val="accent2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must both be odd numbers</a:t>
                </a:r>
              </a:p>
            </p:txBody>
          </p:sp>
        </mc:Choice>
        <mc:Fallback xmlns="">
          <p:sp>
            <p:nvSpPr>
              <p:cNvPr id="11" name="Rounded Rectangular Callou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974" y="2379953"/>
                <a:ext cx="3628450" cy="1444335"/>
              </a:xfrm>
              <a:prstGeom prst="wedgeRoundRectCallout">
                <a:avLst>
                  <a:gd name="adj1" fmla="val -63399"/>
                  <a:gd name="adj2" fmla="val 45757"/>
                  <a:gd name="adj3" fmla="val 16667"/>
                </a:avLst>
              </a:prstGeom>
              <a:blipFill>
                <a:blip r:embed="rId5"/>
                <a:stretch>
                  <a:fillRect r="-1316"/>
                </a:stretch>
              </a:blipFill>
              <a:ln w="254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382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Large beads cost 5p and small beads cost 4p </a:t>
            </a: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Rosie has 79p to spend on beads. </a:t>
            </a:r>
          </a:p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</a:t>
            </a: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different combinations of small and large beads can Rosie buy?</a:t>
            </a:r>
          </a:p>
          <a:p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write expressions that show all the solutions?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58" b="24023"/>
          <a:stretch/>
        </p:blipFill>
        <p:spPr>
          <a:xfrm>
            <a:off x="3240251" y="2793849"/>
            <a:ext cx="1677440" cy="10109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6" t="35757" r="15278" b="22381"/>
          <a:stretch/>
        </p:blipFill>
        <p:spPr>
          <a:xfrm>
            <a:off x="5449878" y="2360209"/>
            <a:ext cx="1429223" cy="14640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86060" y="3804760"/>
            <a:ext cx="787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4p</a:t>
            </a:r>
          </a:p>
        </p:txBody>
      </p:sp>
      <p:sp>
        <p:nvSpPr>
          <p:cNvPr id="9" name="Rectangle 8"/>
          <p:cNvSpPr/>
          <p:nvPr/>
        </p:nvSpPr>
        <p:spPr>
          <a:xfrm>
            <a:off x="5770647" y="3824288"/>
            <a:ext cx="787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5p</a:t>
            </a:r>
          </a:p>
        </p:txBody>
      </p:sp>
    </p:spTree>
    <p:extLst>
      <p:ext uri="{BB962C8B-B14F-4D97-AF65-F5344CB8AC3E}">
        <p14:creationId xmlns:p14="http://schemas.microsoft.com/office/powerpoint/2010/main" val="415635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Amir puts some numbers into a function machine.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What is the output from the function when the input is 16?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5749" y="2006220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2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28704" y="2006220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8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1690" y="1774207"/>
            <a:ext cx="865496" cy="2946073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GB" sz="3600" dirty="0">
              <a:latin typeface="Gill Sans MT" panose="020B0502020104020203" pitchFamily="34" charset="0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3287193" y="2390941"/>
            <a:ext cx="1304497" cy="1357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457186" y="2388357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45749" y="2912495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3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8704" y="2900536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7</a:t>
            </a:r>
            <a:endParaRPr lang="en-GB" dirty="0">
              <a:latin typeface="Gill Sans MT" panose="020B0502020104020203" pitchFamily="34" charset="0"/>
            </a:endParaRPr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 flipV="1">
            <a:off x="3287193" y="3294632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457186" y="3285257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45749" y="3824288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28704" y="3818769"/>
            <a:ext cx="64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4</a:t>
            </a:r>
            <a:endParaRPr lang="en-GB" dirty="0">
              <a:latin typeface="Gill Sans MT" panose="020B0502020104020203" pitchFamily="34" charset="0"/>
            </a:endParaRPr>
          </a:p>
        </p:txBody>
      </p:sp>
      <p:cxnSp>
        <p:nvCxnSpPr>
          <p:cNvPr id="18" name="Straight Arrow Connector 17"/>
          <p:cNvCxnSpPr>
            <a:stCxn id="16" idx="3"/>
          </p:cNvCxnSpPr>
          <p:nvPr/>
        </p:nvCxnSpPr>
        <p:spPr>
          <a:xfrm flipV="1">
            <a:off x="3287193" y="4206425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457186" y="4200906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57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Dora puts a number into the function machine.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Dora’s number is:</a:t>
            </a:r>
          </a:p>
          <a:p>
            <a:pPr marL="285750" indent="-285750">
              <a:buFontTx/>
              <a:buChar char="-"/>
            </a:pPr>
            <a:r>
              <a:rPr lang="en-GB" sz="2800" dirty="0">
                <a:latin typeface="Gill Sans MT" panose="020B0502020104020203" pitchFamily="34" charset="0"/>
              </a:rPr>
              <a:t>A factor of 32</a:t>
            </a:r>
          </a:p>
          <a:p>
            <a:pPr marL="285750" indent="-285750">
              <a:buFontTx/>
              <a:buChar char="-"/>
            </a:pPr>
            <a:r>
              <a:rPr lang="en-GB" sz="2800" dirty="0">
                <a:latin typeface="Gill Sans MT" panose="020B0502020104020203" pitchFamily="34" charset="0"/>
              </a:rPr>
              <a:t>A multiple of 8</a:t>
            </a:r>
          </a:p>
          <a:p>
            <a:pPr marL="285750" indent="-285750">
              <a:buFontTx/>
              <a:buChar char="-"/>
            </a:pPr>
            <a:r>
              <a:rPr lang="en-GB" sz="2800" dirty="0">
                <a:latin typeface="Gill Sans MT" panose="020B0502020104020203" pitchFamily="34" charset="0"/>
              </a:rPr>
              <a:t>A square number</a:t>
            </a:r>
          </a:p>
          <a:p>
            <a:endParaRPr lang="en-GB" sz="10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What is Dora’s input?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What is her output?</a:t>
            </a:r>
          </a:p>
          <a:p>
            <a:endParaRPr lang="en-GB" sz="10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Can you create your own clues for the numbers you put into a function machine for a partner to solve?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6443" y="1687711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28703" y="1687711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1690" y="1455699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690" y="1455699"/>
                <a:ext cx="865496" cy="1228298"/>
              </a:xfrm>
              <a:prstGeom prst="roundRect">
                <a:avLst/>
              </a:prstGeom>
              <a:blipFill>
                <a:blip r:embed="rId3"/>
                <a:stretch>
                  <a:fillRect r="-11565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>
            <a:stCxn id="4" idx="3"/>
            <a:endCxn id="7" idx="1"/>
          </p:cNvCxnSpPr>
          <p:nvPr/>
        </p:nvCxnSpPr>
        <p:spPr>
          <a:xfrm flipV="1">
            <a:off x="3287193" y="2069848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457186" y="2069848"/>
            <a:ext cx="1304497" cy="25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74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Teddy has two function machines.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He says,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Is Teddy correct?</a:t>
            </a:r>
          </a:p>
          <a:p>
            <a:endParaRPr lang="en-GB" sz="11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Is there an input that will give the same output for both machines?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974" y="4291229"/>
            <a:ext cx="1056452" cy="764042"/>
          </a:xfrm>
          <a:prstGeom prst="rect">
            <a:avLst/>
          </a:prstGeom>
        </p:spPr>
      </p:pic>
      <p:sp>
        <p:nvSpPr>
          <p:cNvPr id="31" name="Rounded Rectangular Callout 30"/>
          <p:cNvSpPr/>
          <p:nvPr/>
        </p:nvSpPr>
        <p:spPr>
          <a:xfrm>
            <a:off x="3639649" y="3926482"/>
            <a:ext cx="4898870" cy="1201732"/>
          </a:xfrm>
          <a:prstGeom prst="wedgeRoundRectCallout">
            <a:avLst>
              <a:gd name="adj1" fmla="val -68668"/>
              <a:gd name="adj2" fmla="val 25125"/>
              <a:gd name="adj3" fmla="val 16667"/>
            </a:avLst>
          </a:prstGeom>
          <a:solidFill>
            <a:srgbClr val="0070C0">
              <a:alpha val="20000"/>
            </a:srgbClr>
          </a:solidFill>
          <a:ln w="254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Gill Sans MT" panose="020B0502020104020203" pitchFamily="34" charset="0"/>
              </a:rPr>
              <a:t>The function machines will give the same answer.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02038" y="1517779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37623" y="1517779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68360" y="1285767"/>
                <a:ext cx="865496" cy="1228298"/>
              </a:xfrm>
              <a:prstGeom prst="roundRect">
                <a:avLst/>
              </a:prstGeom>
              <a:solidFill>
                <a:schemeClr val="accent6">
                  <a:alpha val="20000"/>
                </a:schemeClr>
              </a:solidFill>
              <a:ln w="28575">
                <a:solidFill>
                  <a:schemeClr val="accent6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5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360" y="1285767"/>
                <a:ext cx="865496" cy="1228298"/>
              </a:xfrm>
              <a:prstGeom prst="roundRect">
                <a:avLst/>
              </a:prstGeom>
              <a:blipFill>
                <a:blip r:embed="rId4"/>
                <a:stretch>
                  <a:fillRect r="-1088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>
            <a:stCxn id="32" idx="3"/>
          </p:cNvCxnSpPr>
          <p:nvPr/>
        </p:nvCxnSpPr>
        <p:spPr>
          <a:xfrm>
            <a:off x="2372788" y="1902500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02038" y="2809305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37623" y="2809305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68360" y="2577293"/>
                <a:ext cx="865496" cy="1228298"/>
              </a:xfrm>
              <a:prstGeom prst="roundRect">
                <a:avLst/>
              </a:prstGeom>
              <a:solidFill>
                <a:schemeClr val="accent6">
                  <a:alpha val="20000"/>
                </a:schemeClr>
              </a:solidFill>
              <a:ln w="28575">
                <a:solidFill>
                  <a:schemeClr val="accent6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360" y="2577293"/>
                <a:ext cx="865496" cy="1228298"/>
              </a:xfrm>
              <a:prstGeom prst="roundRect">
                <a:avLst/>
              </a:prstGeom>
              <a:blipFill>
                <a:blip r:embed="rId5"/>
                <a:stretch>
                  <a:fillRect r="-952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>
            <a:stCxn id="37" idx="3"/>
          </p:cNvCxnSpPr>
          <p:nvPr/>
        </p:nvCxnSpPr>
        <p:spPr>
          <a:xfrm>
            <a:off x="2372788" y="3194026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250441" y="1285767"/>
                <a:ext cx="865496" cy="1228298"/>
              </a:xfrm>
              <a:prstGeom prst="roundRect">
                <a:avLst/>
              </a:prstGeom>
              <a:solidFill>
                <a:schemeClr val="accent6">
                  <a:alpha val="20000"/>
                </a:schemeClr>
              </a:solidFill>
              <a:ln w="28575">
                <a:solidFill>
                  <a:schemeClr val="accent6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441" y="1285767"/>
                <a:ext cx="865496" cy="1228298"/>
              </a:xfrm>
              <a:prstGeom prst="roundRect">
                <a:avLst/>
              </a:prstGeom>
              <a:blipFill>
                <a:blip r:embed="rId6"/>
                <a:stretch>
                  <a:fillRect r="-1020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4254869" y="1902500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250441" y="2577293"/>
                <a:ext cx="865496" cy="1228298"/>
              </a:xfrm>
              <a:prstGeom prst="roundRect">
                <a:avLst/>
              </a:prstGeom>
              <a:solidFill>
                <a:schemeClr val="accent6">
                  <a:alpha val="20000"/>
                </a:schemeClr>
              </a:solidFill>
              <a:ln w="28575">
                <a:solidFill>
                  <a:schemeClr val="accent6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5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441" y="2577293"/>
                <a:ext cx="865496" cy="1228298"/>
              </a:xfrm>
              <a:prstGeom prst="roundRect">
                <a:avLst/>
              </a:prstGeom>
              <a:blipFill>
                <a:blip r:embed="rId7"/>
                <a:stretch>
                  <a:fillRect r="-11565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4254869" y="3194026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128294" y="1902500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128294" y="3194026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50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Mo has the following function machines. 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Explain which of these can be written as single function machines.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779" y="881132"/>
            <a:ext cx="1412061" cy="102984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89551" y="1910981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25136" y="1910981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55873" y="1678969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1678969"/>
                <a:ext cx="865496" cy="1228298"/>
              </a:xfrm>
              <a:prstGeom prst="roundRect">
                <a:avLst/>
              </a:prstGeom>
              <a:blipFill>
                <a:blip r:embed="rId4"/>
                <a:stretch>
                  <a:fillRect r="-1164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>
            <a:stCxn id="12" idx="3"/>
          </p:cNvCxnSpPr>
          <p:nvPr/>
        </p:nvCxnSpPr>
        <p:spPr>
          <a:xfrm>
            <a:off x="2360301" y="2295702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89551" y="3202507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25136" y="3202507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55873" y="2970495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8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2970495"/>
                <a:ext cx="865496" cy="1228298"/>
              </a:xfrm>
              <a:prstGeom prst="roundRect">
                <a:avLst/>
              </a:prstGeom>
              <a:blipFill>
                <a:blip r:embed="rId5"/>
                <a:stretch>
                  <a:fillRect r="-1027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stCxn id="22" idx="3"/>
          </p:cNvCxnSpPr>
          <p:nvPr/>
        </p:nvCxnSpPr>
        <p:spPr>
          <a:xfrm>
            <a:off x="2360301" y="3587228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37954" y="1678969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8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54" y="1678969"/>
                <a:ext cx="865496" cy="1228298"/>
              </a:xfrm>
              <a:prstGeom prst="roundRect">
                <a:avLst/>
              </a:prstGeom>
              <a:blipFill>
                <a:blip r:embed="rId6"/>
                <a:stretch>
                  <a:fillRect r="-11565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4242382" y="2295702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37954" y="2970495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54" y="2970495"/>
                <a:ext cx="865496" cy="1228298"/>
              </a:xfrm>
              <a:prstGeom prst="roundRect">
                <a:avLst/>
              </a:prstGeom>
              <a:blipFill>
                <a:blip r:embed="rId7"/>
                <a:stretch>
                  <a:fillRect r="-11565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4242382" y="3587228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115807" y="2295702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115807" y="3587228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89551" y="4494033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25136" y="4494033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55873" y="4262021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4262021"/>
                <a:ext cx="865496" cy="1228298"/>
              </a:xfrm>
              <a:prstGeom prst="roundRect">
                <a:avLst/>
              </a:prstGeom>
              <a:blipFill>
                <a:blip r:embed="rId8"/>
                <a:stretch>
                  <a:fillRect r="-1027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>
            <a:stCxn id="32" idx="3"/>
          </p:cNvCxnSpPr>
          <p:nvPr/>
        </p:nvCxnSpPr>
        <p:spPr>
          <a:xfrm>
            <a:off x="2360301" y="487875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237954" y="4262021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36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54" y="4262021"/>
                <a:ext cx="865496" cy="122829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>
            <a:off x="4242382" y="487875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115807" y="487875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0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62478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Amir inputs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into these function machines.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He says the outputs of the machines will be the same.  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Do you agree?  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Explain your answer.</a:t>
                </a:r>
              </a:p>
              <a:p>
                <a:endParaRPr lang="en-GB" sz="8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6247864"/>
              </a:xfrm>
              <a:prstGeom prst="rect">
                <a:avLst/>
              </a:prstGeom>
              <a:blipFill>
                <a:blip r:embed="rId3"/>
                <a:stretch>
                  <a:fillRect l="-1590" t="-1073" r="-1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89551" y="1763077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5136" y="1763077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55873" y="1531065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1531065"/>
                <a:ext cx="865496" cy="1228298"/>
              </a:xfrm>
              <a:prstGeom prst="roundRect">
                <a:avLst/>
              </a:prstGeom>
              <a:blipFill>
                <a:blip r:embed="rId4"/>
                <a:stretch>
                  <a:fillRect r="-1027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2360301" y="2147798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89551" y="3054603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5136" y="3054603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5873" y="2822591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2822591"/>
                <a:ext cx="865496" cy="1228298"/>
              </a:xfrm>
              <a:prstGeom prst="roundRect">
                <a:avLst/>
              </a:prstGeom>
              <a:blipFill>
                <a:blip r:embed="rId5"/>
                <a:stretch>
                  <a:fillRect r="-1164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10" idx="3"/>
          </p:cNvCxnSpPr>
          <p:nvPr/>
        </p:nvCxnSpPr>
        <p:spPr>
          <a:xfrm>
            <a:off x="2360301" y="343932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37954" y="1531065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54" y="1531065"/>
                <a:ext cx="865496" cy="1228298"/>
              </a:xfrm>
              <a:prstGeom prst="roundRect">
                <a:avLst/>
              </a:prstGeom>
              <a:blipFill>
                <a:blip r:embed="rId6"/>
                <a:stretch>
                  <a:fillRect r="-11565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4242382" y="2147798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37954" y="2822591"/>
                <a:ext cx="865496" cy="1228298"/>
              </a:xfrm>
              <a:prstGeom prst="roundRect">
                <a:avLst/>
              </a:prstGeom>
              <a:solidFill>
                <a:schemeClr val="accent2">
                  <a:alpha val="20000"/>
                </a:schemeClr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54" y="2822591"/>
                <a:ext cx="865496" cy="1228298"/>
              </a:xfrm>
              <a:prstGeom prst="roundRect">
                <a:avLst/>
              </a:prstGeom>
              <a:blipFill>
                <a:blip r:embed="rId7"/>
                <a:stretch>
                  <a:fillRect r="-1020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4242382" y="343932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115807" y="2147798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115807" y="3439324"/>
            <a:ext cx="9882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778" y="3165828"/>
            <a:ext cx="469433" cy="695004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0305535" y="4149365"/>
            <a:ext cx="397921" cy="39792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10305535" y="4669908"/>
            <a:ext cx="397921" cy="39792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887" y="1929209"/>
            <a:ext cx="772328" cy="10911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989" y="974622"/>
            <a:ext cx="772328" cy="109110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949" y="1929209"/>
            <a:ext cx="772328" cy="10911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051" y="974622"/>
            <a:ext cx="772328" cy="109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2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This function machine gives the same output for every input.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For example if the input is 5 then the output is 5 and so on.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What is the missing part of the function?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What other pairs of functions can you think that will do the same?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9551" y="2888496"/>
            <a:ext cx="1470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Input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25136" y="2888496"/>
            <a:ext cx="221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0"/>
              </a:rPr>
              <a:t>Output</a:t>
            </a:r>
            <a:endParaRPr lang="en-GB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55873" y="2656484"/>
                <a:ext cx="865496" cy="1228298"/>
              </a:xfrm>
              <a:prstGeom prst="roundRect">
                <a:avLst/>
              </a:prstGeom>
              <a:solidFill>
                <a:srgbClr val="FF0000">
                  <a:alpha val="20000"/>
                </a:srgbClr>
              </a:solidFill>
              <a:ln w="28575">
                <a:solidFill>
                  <a:srgbClr val="FF0000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latin typeface="Gill Sans MT" panose="020B0502020104020203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73" y="2656484"/>
                <a:ext cx="865496" cy="1228298"/>
              </a:xfrm>
              <a:prstGeom prst="roundRect">
                <a:avLst/>
              </a:prstGeom>
              <a:blipFill>
                <a:blip r:embed="rId3"/>
                <a:stretch>
                  <a:fillRect r="-10274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stCxn id="14" idx="3"/>
          </p:cNvCxnSpPr>
          <p:nvPr/>
        </p:nvCxnSpPr>
        <p:spPr>
          <a:xfrm>
            <a:off x="2360301" y="3273217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37954" y="2656484"/>
            <a:ext cx="865496" cy="1228298"/>
          </a:xfrm>
          <a:prstGeom prst="roundRect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endParaRPr lang="en-GB" sz="3600" dirty="0">
              <a:latin typeface="Gill Sans MT" panose="020B0502020104020203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242382" y="3273217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115807" y="3273217"/>
            <a:ext cx="100060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11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4339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Here are two formulae.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𝑝</m:t>
                      </m:r>
                      <m:r>
                        <a:rPr lang="en-GB" sz="4000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2</m:t>
                      </m:r>
                      <m:r>
                        <a:rPr lang="en-GB" sz="4000" i="1">
                          <a:latin typeface="Cambria Math"/>
                        </a:rPr>
                        <m:t>𝑎</m:t>
                      </m:r>
                      <m:r>
                        <a:rPr lang="en-GB" sz="4000" i="1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5</m:t>
                      </m:r>
                    </m:oMath>
                  </m:oMathPara>
                </a14:m>
                <a:endParaRPr lang="en-GB" sz="4000" dirty="0">
                  <a:latin typeface="Gill Sans MT" panose="020B0502020104020203" pitchFamily="34" charset="0"/>
                </a:endParaRPr>
              </a:p>
              <a:p>
                <a:pPr algn="ctr"/>
                <a:endParaRPr lang="en-GB" sz="4000" dirty="0">
                  <a:latin typeface="Gill Sans MT" panose="020B0502020104020203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𝑐</m:t>
                      </m:r>
                      <m:r>
                        <a:rPr lang="en-GB" sz="4000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GB" sz="4000">
                          <a:latin typeface="Gill Sans MT" panose="020B0502020104020203" pitchFamily="34" charset="0"/>
                        </a:rPr>
                        <m:t>10</m:t>
                      </m:r>
                      <m:r>
                        <a:rPr lang="en-GB" sz="4000" i="1">
                          <a:latin typeface="Cambria Math"/>
                        </a:rPr>
                        <m:t>−</m:t>
                      </m:r>
                      <m:r>
                        <a:rPr lang="en-GB" sz="4000" i="1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GB" sz="4000" dirty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  <a:p>
                <a:endParaRPr lang="en-GB" sz="1600" dirty="0">
                  <a:latin typeface="Gill Sans MT" panose="020B0502020104020203" pitchFamily="34" charset="0"/>
                </a:endParaRPr>
              </a:p>
              <a:p>
                <a:r>
                  <a:rPr lang="en-GB" sz="2800" dirty="0">
                    <a:latin typeface="Gill Sans MT" panose="020B0502020104020203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𝑎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Gill Sans MT" panose="020B0502020104020203" pitchFamily="34" charset="0"/>
                  </a:rPr>
                  <a:t> 10</a:t>
                </a: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4339650"/>
              </a:xfrm>
              <a:prstGeom prst="rect">
                <a:avLst/>
              </a:prstGeom>
              <a:blipFill>
                <a:blip r:embed="rId3"/>
                <a:stretch>
                  <a:fillRect l="-1590" t="-1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330202" y="1452402"/>
            <a:ext cx="3197205" cy="2315613"/>
          </a:xfrm>
          <a:prstGeom prst="roundRect">
            <a:avLst/>
          </a:prstGeom>
          <a:solidFill>
            <a:schemeClr val="accent4">
              <a:alpha val="20000"/>
            </a:schemeClr>
          </a:solidFill>
          <a:ln w="254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i="1" dirty="0">
              <a:effectLst/>
              <a:latin typeface="Gill Sans MT" panose="020B0502020104020203" pitchFamily="34" charset="0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68988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33C0BC-C241-46AF-963C-CBDED36083B0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1067</Words>
  <Application>Microsoft Office PowerPoint</Application>
  <PresentationFormat>A4 Paper (210x297 mm)</PresentationFormat>
  <Paragraphs>382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Gill Sans MT</vt:lpstr>
      <vt:lpstr>Times New Roman</vt:lpstr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Miss L. Cross</cp:lastModifiedBy>
  <cp:revision>86</cp:revision>
  <dcterms:created xsi:type="dcterms:W3CDTF">2019-02-04T08:17:32Z</dcterms:created>
  <dcterms:modified xsi:type="dcterms:W3CDTF">2021-02-03T13:50:23Z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