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4" r:id="rId7"/>
    <p:sldId id="259" r:id="rId8"/>
    <p:sldId id="260" r:id="rId9"/>
    <p:sldId id="269" r:id="rId10"/>
    <p:sldId id="268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81600" autoAdjust="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A379-216F-4D89-8739-9A81CF5E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886B3-323F-47F6-91A9-9AC196021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BF8F-EA1A-481F-84F8-D3058D3E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CA412-2697-45A4-ADE9-FDCD7CA2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ABB1E-654D-4173-A052-00EA60D0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0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413-A24B-405C-BB59-AEF84127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F0761-E508-487F-A22A-50DE19514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11E5-8C59-4674-8BF4-35D05A9F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5B09-B80F-4FAB-A0D0-5075F3BB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2B3D1-5AB7-4486-8A00-CAEB3D9F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48F54-3B5E-4FD8-88A5-8E876EFFA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57B5-B70F-44EF-AC97-EDAF51A62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07DC-46F2-44A0-950C-005C2CF9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84CE1-FB22-43E0-9DE5-9A20B410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F08A6-36BF-455E-87F5-CC61C008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F02A-14F9-461D-A091-5413173F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AA15-8F03-4967-B927-861C8EBAB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40D7-CC3E-4E78-8CE0-D2A4E965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38DF3-1C9A-4414-84AA-F3317FCF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AAE-0F43-482A-A81C-00F29307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DF3C-8E66-46FB-9EF7-15C404BD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6A8D-F94D-4C23-BC51-C2CF9BC0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DBF8-03A4-4B3D-AA01-24C61888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8365-2E88-4900-880D-A040034F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F443A-34B4-4D42-AF95-492FF300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C8A2-2BB4-4981-B693-5F912338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4506-5FB6-448E-A098-BFDAC4B7E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36AD1-17D4-4E0B-AB9A-C36A08952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ABF14-F1E5-4C69-AB23-DDD65CC9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0A7B6-EEBA-480B-9720-086ACACF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FCA75-D58B-4F82-B9F3-E6BDA666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1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F829-8483-4051-B923-1E9A10D1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76DB5-BF40-4428-9980-2B127BA2E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BF09B-FC97-47D8-A51B-EB15C6AA6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03D50-2810-4E59-A785-F3287CD56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638B9-A4DD-46B0-AC4E-8E6E1F054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3DB97-71DF-4372-A28E-6E213433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272B9-5AF2-45D6-8250-F4BF6553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234EE-54F1-4DC9-9CCB-D92B814F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3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23C3-F752-41EA-BFF4-3C31F8F3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3301D-7276-467A-9E2C-B6F48496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F09C4-CB16-4BA7-BCC2-6970CA9E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A2665-6602-4120-8D5B-EFD412F0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0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E6D7-2CA8-4C4C-A104-F3C8ADAA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E5488-D315-47DA-B6F8-71AA7722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11ED9-D27E-49A2-9ABC-5F996123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12AB-2A97-400D-AA01-9C008EE8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13CC-5940-4ACF-A547-72E23059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B761-5BB1-41D4-A28A-CBF0D70CC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93CD0-B6A2-493F-93C3-C26E3571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E1F0D-D3D8-47AC-84B6-FC81EC25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3822-6BC1-4109-9FA7-2D583D16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6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8684-B082-4908-8156-E1D05DD3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21D81-5135-4EDA-93CB-2ACB31F9D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DD724-C916-4FF0-89ED-621EDA7D9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01690-C982-416B-9D4C-D40D3661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6E498-66BB-4586-B3DD-25AE6251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FADA9-2F7A-400C-BBBB-ED04125D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5C32E-5E79-4CBD-A237-12220B48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D280B-79AA-4C5F-86F8-B87C1C75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D8CF-80EA-4981-A9FF-D86C3C47E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1A4A-6DDF-4BC4-AE83-CD1B6AFBAB6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D3B6E-7FE9-4948-88CE-BC0801DA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C357-397E-4A3B-97C5-5509B50CB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F648-6EB6-4831-9549-656E8075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9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CDCB5-8341-4505-A44D-BC8AEAA7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646" y="-99133"/>
            <a:ext cx="2152075" cy="29568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ED319A-2FA6-4056-AF00-CD082DAB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1150" y="3041699"/>
            <a:ext cx="2797659" cy="1514475"/>
          </a:xfrm>
        </p:spPr>
        <p:txBody>
          <a:bodyPr/>
          <a:lstStyle/>
          <a:p>
            <a:r>
              <a:rPr lang="en-GB" dirty="0">
                <a:latin typeface="AR CENA" panose="02000000000000000000" pitchFamily="2" charset="0"/>
              </a:rPr>
              <a:t>“Bia Ritz”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8563E29-B029-431E-96E7-AF5AB9B846EE}"/>
              </a:ext>
            </a:extLst>
          </p:cNvPr>
          <p:cNvSpPr/>
          <p:nvPr/>
        </p:nvSpPr>
        <p:spPr>
          <a:xfrm>
            <a:off x="6906357" y="0"/>
            <a:ext cx="2681289" cy="1514474"/>
          </a:xfrm>
          <a:prstGeom prst="wedgeEllipseCallout">
            <a:avLst>
              <a:gd name="adj1" fmla="val 71591"/>
              <a:gd name="adj2" fmla="val 1811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 CENA" panose="02000000000000000000" pitchFamily="2" charset="0"/>
                <a:cs typeface="Calibri" panose="020F0502020204030204" pitchFamily="34" charset="0"/>
              </a:rPr>
              <a:t>Bonjour</a:t>
            </a:r>
            <a:r>
              <a:rPr lang="en-GB" sz="3600" dirty="0">
                <a:latin typeface="AR CENA" panose="02000000000000000000" pitchFamily="2" charset="0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F2FD02-20EB-4251-A43B-B4A0F8CC4C2F}"/>
              </a:ext>
            </a:extLst>
          </p:cNvPr>
          <p:cNvSpPr/>
          <p:nvPr/>
        </p:nvSpPr>
        <p:spPr>
          <a:xfrm>
            <a:off x="1340265" y="502112"/>
            <a:ext cx="53832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 CENA" panose="02000000000000000000" pitchFamily="2" charset="0"/>
              </a:rPr>
              <a:t>The French adventures of </a:t>
            </a:r>
            <a:br>
              <a:rPr lang="en-GB" sz="4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 CENA" panose="02000000000000000000" pitchFamily="2" charset="0"/>
              </a:rPr>
            </a:br>
            <a:r>
              <a:rPr lang="en-GB" sz="4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 CENA" panose="02000000000000000000" pitchFamily="2" charset="0"/>
              </a:rPr>
              <a:t>“Bia Ritz</a:t>
            </a:r>
            <a:r>
              <a:rPr lang="en-GB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AR CENA" panose="02000000000000000000" pitchFamily="2" charset="0"/>
              </a:rPr>
              <a:t>”.</a:t>
            </a:r>
            <a:endParaRPr lang="en-GB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8" name="Picture 7" descr="An island in the middle of a body of water&#10;&#10;Description generated with very high confidence">
            <a:extLst>
              <a:ext uri="{FF2B5EF4-FFF2-40B4-BE49-F238E27FC236}">
                <a16:creationId xmlns:a16="http://schemas.microsoft.com/office/drawing/2014/main" id="{BE08907E-74C3-4D8F-AB08-89294B1DA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11" y="2857683"/>
            <a:ext cx="4964711" cy="3072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00108-0455-4DDB-8495-06934E8A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98" y="3679996"/>
            <a:ext cx="3605104" cy="2403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7746" y="593024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Biarritz</a:t>
            </a:r>
          </a:p>
        </p:txBody>
      </p:sp>
    </p:spTree>
    <p:extLst>
      <p:ext uri="{BB962C8B-B14F-4D97-AF65-F5344CB8AC3E}">
        <p14:creationId xmlns:p14="http://schemas.microsoft.com/office/powerpoint/2010/main" val="385854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CC62D2-6D82-4291-856F-1F8774EE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615" y="2628887"/>
            <a:ext cx="2200396" cy="302320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AA1A7-9C03-4BA8-9139-D59B197E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346" y="94444"/>
            <a:ext cx="3743438" cy="1537230"/>
          </a:xfrm>
          <a:prstGeom prst="wedgeEllipseCallout">
            <a:avLst>
              <a:gd name="adj1" fmla="val 35365"/>
              <a:gd name="adj2" fmla="val 18171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457200" lvl="1" indent="0" algn="ctr">
              <a:buNone/>
            </a:pPr>
            <a:r>
              <a:rPr lang="en-GB" sz="2000" b="1" dirty="0">
                <a:latin typeface="AR CENA" panose="02000000000000000000" pitchFamily="2" charset="0"/>
              </a:rPr>
              <a:t>Which one of these would you like to play on a beach?</a:t>
            </a:r>
          </a:p>
          <a:p>
            <a:pPr marL="457200" lvl="1" indent="0" algn="ctr">
              <a:buNone/>
            </a:pPr>
            <a:r>
              <a:rPr lang="en-GB" sz="2000" b="1" dirty="0">
                <a:latin typeface="AR CENA" panose="02000000000000000000" pitchFamily="2" charset="0"/>
              </a:rPr>
              <a:t>Why?</a:t>
            </a:r>
            <a:endParaRPr lang="en-GB" sz="2000" dirty="0">
              <a:latin typeface="AR CENA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31B18-5A2E-40C3-BEFE-3F4448DE4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  <p:pic>
        <p:nvPicPr>
          <p:cNvPr id="11" name="Picture 10" descr="A display in a store&#10;&#10;Description generated with very high confidence">
            <a:extLst>
              <a:ext uri="{FF2B5EF4-FFF2-40B4-BE49-F238E27FC236}">
                <a16:creationId xmlns:a16="http://schemas.microsoft.com/office/drawing/2014/main" id="{F259AA95-04AE-4E0A-863A-F9D085BDA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9" y="325259"/>
            <a:ext cx="5039175" cy="3779381"/>
          </a:xfrm>
          <a:prstGeom prst="rect">
            <a:avLst/>
          </a:prstGeom>
        </p:spPr>
      </p:pic>
      <p:pic>
        <p:nvPicPr>
          <p:cNvPr id="12" name="Content Placeholder 4" descr="A picture containing building, indoor&#10;&#10;Description generated with very high confidence">
            <a:extLst>
              <a:ext uri="{FF2B5EF4-FFF2-40B4-BE49-F238E27FC236}">
                <a16:creationId xmlns:a16="http://schemas.microsoft.com/office/drawing/2014/main" id="{D6C69856-8BC8-43AB-B84F-FE39B6E30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65" y="2869925"/>
            <a:ext cx="5039175" cy="37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7F530D-B810-4A3F-9B6D-A117CA47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6041"/>
            <a:ext cx="2683597" cy="368709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697DA33-3BE9-4756-9331-6F4DD6ECBD09}"/>
              </a:ext>
            </a:extLst>
          </p:cNvPr>
          <p:cNvSpPr/>
          <p:nvPr/>
        </p:nvSpPr>
        <p:spPr>
          <a:xfrm>
            <a:off x="2545976" y="0"/>
            <a:ext cx="8807823" cy="4716156"/>
          </a:xfrm>
          <a:prstGeom prst="wedgeEllipseCallout">
            <a:avLst>
              <a:gd name="adj1" fmla="val -56404"/>
              <a:gd name="adj2" fmla="val 4901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The sports shop have asked me to design a poster for them, I need to advertise all the sports equipment they have in the shop,</a:t>
            </a:r>
          </a:p>
          <a:p>
            <a:pPr algn="ctr"/>
            <a:endParaRPr lang="en-GB" sz="2400" dirty="0">
              <a:latin typeface="AR CENA" panose="02000000000000000000" pitchFamily="2" charset="0"/>
            </a:endParaRPr>
          </a:p>
          <a:p>
            <a:pPr algn="ctr"/>
            <a:r>
              <a:rPr lang="en-GB" sz="2400" dirty="0">
                <a:latin typeface="AR CENA" panose="02000000000000000000" pitchFamily="2" charset="0"/>
              </a:rPr>
              <a:t>They need it to be colourful, carefully made and with French words so the customers can understand</a:t>
            </a:r>
            <a:r>
              <a:rPr lang="en-GB" sz="2400">
                <a:latin typeface="AR CENA" panose="02000000000000000000" pitchFamily="2" charset="0"/>
              </a:rPr>
              <a:t>. </a:t>
            </a:r>
            <a:endParaRPr lang="en-GB" sz="2400" dirty="0">
              <a:latin typeface="AR CENA" panose="02000000000000000000" pitchFamily="2" charset="0"/>
            </a:endParaRPr>
          </a:p>
          <a:p>
            <a:pPr algn="ctr"/>
            <a:r>
              <a:rPr lang="en-GB" sz="2400" dirty="0">
                <a:latin typeface="AR CENA" panose="02000000000000000000" pitchFamily="2" charset="0"/>
              </a:rPr>
              <a:t>You must help me out and create it for me?</a:t>
            </a:r>
          </a:p>
          <a:p>
            <a:pPr algn="ctr"/>
            <a:endParaRPr lang="en-GB" sz="2400" dirty="0">
              <a:latin typeface="AR CENA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E2E7A-020F-49BF-8A5E-1B6232831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528F86-D060-46D5-A577-967470ECD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93" y="159155"/>
            <a:ext cx="4272260" cy="586981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A080790-8287-4887-84C5-A8C41F58AF2E}"/>
              </a:ext>
            </a:extLst>
          </p:cNvPr>
          <p:cNvSpPr/>
          <p:nvPr/>
        </p:nvSpPr>
        <p:spPr>
          <a:xfrm>
            <a:off x="6096000" y="528638"/>
            <a:ext cx="4633913" cy="2314575"/>
          </a:xfrm>
          <a:prstGeom prst="wedgeEllipseCallout">
            <a:avLst>
              <a:gd name="adj1" fmla="val -104523"/>
              <a:gd name="adj2" fmla="val 3635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 CENA" panose="02000000000000000000" pitchFamily="2" charset="0"/>
              </a:rPr>
              <a:t>That’s all from me.</a:t>
            </a:r>
          </a:p>
          <a:p>
            <a:pPr algn="ctr"/>
            <a:r>
              <a:rPr lang="en-GB" sz="4400" dirty="0">
                <a:latin typeface="AR CENA" panose="02000000000000000000" pitchFamily="2" charset="0"/>
              </a:rPr>
              <a:t>Au revoir.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98F554-472D-49A4-9EDA-13DECB67D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47" y="3429000"/>
            <a:ext cx="4499372" cy="29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ign in front of a building&#10;&#10;Description generated with very high confidence">
            <a:extLst>
              <a:ext uri="{FF2B5EF4-FFF2-40B4-BE49-F238E27FC236}">
                <a16:creationId xmlns:a16="http://schemas.microsoft.com/office/drawing/2014/main" id="{0A44876C-C02A-495F-A9F2-F21370610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32" y="208694"/>
            <a:ext cx="4856812" cy="364261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48149-6EF5-45F7-B5AE-B74AADC62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84" y="2357871"/>
            <a:ext cx="3123458" cy="4291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13B71E-CF8E-465F-AC57-F0D2A86F9E56}"/>
              </a:ext>
            </a:extLst>
          </p:cNvPr>
          <p:cNvSpPr/>
          <p:nvPr/>
        </p:nvSpPr>
        <p:spPr>
          <a:xfrm>
            <a:off x="114491" y="734394"/>
            <a:ext cx="5892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Inside a sports shop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7B4DECA-5694-4412-993C-235B0099BA04}"/>
              </a:ext>
            </a:extLst>
          </p:cNvPr>
          <p:cNvSpPr/>
          <p:nvPr/>
        </p:nvSpPr>
        <p:spPr>
          <a:xfrm>
            <a:off x="4576782" y="3451005"/>
            <a:ext cx="4317635" cy="3198301"/>
          </a:xfrm>
          <a:prstGeom prst="wedgeEllipseCallout">
            <a:avLst>
              <a:gd name="adj1" fmla="val -92811"/>
              <a:gd name="adj2" fmla="val -1513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 CENA" panose="02000000000000000000" pitchFamily="2" charset="0"/>
              </a:rPr>
              <a:t>Hey Folks, </a:t>
            </a:r>
          </a:p>
          <a:p>
            <a:pPr algn="ctr"/>
            <a:r>
              <a:rPr lang="en-GB" sz="2000" dirty="0">
                <a:latin typeface="AR CENA" panose="02000000000000000000" pitchFamily="2" charset="0"/>
              </a:rPr>
              <a:t>Bia Ritz, the alien here. </a:t>
            </a:r>
          </a:p>
          <a:p>
            <a:pPr algn="ctr"/>
            <a:r>
              <a:rPr lang="en-GB" sz="2000" dirty="0">
                <a:latin typeface="AR CENA" panose="02000000000000000000" pitchFamily="2" charset="0"/>
              </a:rPr>
              <a:t>Today I want to buy some new sports equipment.</a:t>
            </a:r>
          </a:p>
          <a:p>
            <a:pPr algn="ctr"/>
            <a:r>
              <a:rPr lang="en-GB" sz="2000" dirty="0">
                <a:latin typeface="AR CENA" panose="02000000000000000000" pitchFamily="2" charset="0"/>
              </a:rPr>
              <a:t>Let’s go take a look.</a:t>
            </a: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r>
              <a:rPr lang="en-GB" sz="2000" dirty="0">
                <a:latin typeface="AR CENA" panose="02000000000000000000" pitchFamily="2" charset="0"/>
              </a:rPr>
              <a:t>I thought the shop was familiar. </a:t>
            </a:r>
          </a:p>
          <a:p>
            <a:pPr algn="ctr"/>
            <a:r>
              <a:rPr lang="en-GB" sz="2000" dirty="0">
                <a:latin typeface="AR CENA" panose="02000000000000000000" pitchFamily="2" charset="0"/>
              </a:rPr>
              <a:t>Do you guys recognise it?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99D75E-67A6-4A12-A2EE-5AFD926EA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7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E52E6A82-65E6-41CD-B8CC-BBCEF83B2811}"/>
              </a:ext>
            </a:extLst>
          </p:cNvPr>
          <p:cNvSpPr/>
          <p:nvPr/>
        </p:nvSpPr>
        <p:spPr>
          <a:xfrm>
            <a:off x="1214292" y="200249"/>
            <a:ext cx="9620250" cy="132556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 CENA" panose="02000000000000000000" pitchFamily="2" charset="0"/>
              </a:rPr>
              <a:t>Where might you do these sports?</a:t>
            </a:r>
          </a:p>
        </p:txBody>
      </p:sp>
      <p:pic>
        <p:nvPicPr>
          <p:cNvPr id="3" name="Picture 2" descr="A display in a store&#10;&#10;Description generated with very high confidence">
            <a:extLst>
              <a:ext uri="{FF2B5EF4-FFF2-40B4-BE49-F238E27FC236}">
                <a16:creationId xmlns:a16="http://schemas.microsoft.com/office/drawing/2014/main" id="{F8DA91F4-CA82-459C-8AF0-B3289850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62" y="2044963"/>
            <a:ext cx="4986728" cy="3740046"/>
          </a:xfrm>
          <a:prstGeom prst="rect">
            <a:avLst/>
          </a:prstGeom>
        </p:spPr>
      </p:pic>
      <p:pic>
        <p:nvPicPr>
          <p:cNvPr id="6" name="Picture 5" descr="A display in a store&#10;&#10;Description generated with very high confidence">
            <a:extLst>
              <a:ext uri="{FF2B5EF4-FFF2-40B4-BE49-F238E27FC236}">
                <a16:creationId xmlns:a16="http://schemas.microsoft.com/office/drawing/2014/main" id="{A6E1AA55-AF74-42E3-8406-C8E896927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8" y="2044963"/>
            <a:ext cx="4772000" cy="357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61E03-50B0-4A8C-B2B2-BC07D6EEF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765" y="5785009"/>
            <a:ext cx="14936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0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tore filled with lots of produce&#10;&#10;Description generated with high confidence">
            <a:extLst>
              <a:ext uri="{FF2B5EF4-FFF2-40B4-BE49-F238E27FC236}">
                <a16:creationId xmlns:a16="http://schemas.microsoft.com/office/drawing/2014/main" id="{101F105A-F0DB-4FC9-9570-61BAF233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42" y="616648"/>
            <a:ext cx="4028666" cy="4772478"/>
          </a:xfrm>
          <a:prstGeom prst="rect">
            <a:avLst/>
          </a:prstGeom>
        </p:spPr>
      </p:pic>
      <p:pic>
        <p:nvPicPr>
          <p:cNvPr id="12" name="Picture 11" descr="A bunch of items that are on display in a store&#10;&#10;Description generated with high confidence">
            <a:extLst>
              <a:ext uri="{FF2B5EF4-FFF2-40B4-BE49-F238E27FC236}">
                <a16:creationId xmlns:a16="http://schemas.microsoft.com/office/drawing/2014/main" id="{54993636-A0BE-4A76-A344-192CA626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58" y="1319736"/>
            <a:ext cx="5624701" cy="4218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10409-C3AA-40FC-82CF-CE0745344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156" y="2508196"/>
            <a:ext cx="3123458" cy="429143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BDB7D9B-7A04-4C24-9102-DC1ECE3BA97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291872">
            <a:off x="3792204" y="571349"/>
            <a:ext cx="2703199" cy="1558200"/>
          </a:xfrm>
          <a:prstGeom prst="wedgeEllipseCallout">
            <a:avLst>
              <a:gd name="adj1" fmla="val 22865"/>
              <a:gd name="adj2" fmla="val 15517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marL="457200" lvl="1" indent="0" algn="ctr">
              <a:buNone/>
            </a:pPr>
            <a:r>
              <a:rPr lang="en-GB" sz="3200" dirty="0">
                <a:latin typeface="AR CENA" panose="02000000000000000000" pitchFamily="2" charset="0"/>
              </a:rPr>
              <a:t>Can you identify these sports?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CFB756-A1C6-4C2C-BEA8-B12349003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2E3DDF-5895-482C-A191-01F9413D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5" y="2999874"/>
            <a:ext cx="2467543" cy="339024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7F8FC8-1009-487D-B57C-F26F0CE1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027" y="339088"/>
            <a:ext cx="4365136" cy="2103131"/>
          </a:xfrm>
          <a:prstGeom prst="wedgeEllipseCallout">
            <a:avLst>
              <a:gd name="adj1" fmla="val -13592"/>
              <a:gd name="adj2" fmla="val 11835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marL="457200" lvl="1" indent="0" algn="ctr">
              <a:buNone/>
            </a:pPr>
            <a:r>
              <a:rPr lang="en-GB" dirty="0">
                <a:latin typeface="AR CENA" panose="02000000000000000000" pitchFamily="2" charset="0"/>
              </a:rPr>
              <a:t>Do you know someone who would buy items for these sports? (They can be famous people.)</a:t>
            </a:r>
            <a:endParaRPr lang="en-GB" sz="2400" dirty="0">
              <a:latin typeface="AR CENA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D3389-35C3-487F-BA73-1C18E8510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  <p:pic>
        <p:nvPicPr>
          <p:cNvPr id="10" name="Picture 9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F915F584-2F61-40AC-8929-ADCD2AB6B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3573" y="1371115"/>
            <a:ext cx="4673828" cy="3505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9CC5F8-51D8-4862-98EA-397A3C5F4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631970" y="1153507"/>
            <a:ext cx="4922523" cy="36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E79B0-5578-4C35-A89B-B9C4317CF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44" y="0"/>
            <a:ext cx="1674137" cy="230015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1E8363E-BA67-4E3E-9850-452903FBDA57}"/>
              </a:ext>
            </a:extLst>
          </p:cNvPr>
          <p:cNvSpPr/>
          <p:nvPr/>
        </p:nvSpPr>
        <p:spPr>
          <a:xfrm>
            <a:off x="6391274" y="559594"/>
            <a:ext cx="4555768" cy="2183606"/>
          </a:xfrm>
          <a:prstGeom prst="wedgeEllipseCallout">
            <a:avLst>
              <a:gd name="adj1" fmla="val -92764"/>
              <a:gd name="adj2" fmla="val -2598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GB" sz="2400" b="1" dirty="0">
                <a:latin typeface="AR CENA" panose="02000000000000000000" pitchFamily="2" charset="0"/>
              </a:rPr>
              <a:t>What is being sold here? Do you think you could read and say the nouns just like a French person?</a:t>
            </a:r>
            <a:endParaRPr lang="en-GB" sz="2400" dirty="0">
              <a:latin typeface="AR CENA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702D62-47DE-4C92-BAE5-F216F627D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353" y="6176963"/>
            <a:ext cx="1065006" cy="710004"/>
          </a:xfrm>
          <a:prstGeom prst="rect">
            <a:avLst/>
          </a:prstGeom>
        </p:spPr>
      </p:pic>
      <p:pic>
        <p:nvPicPr>
          <p:cNvPr id="44" name="Picture 43" descr="A display in a store&#10;&#10;Description generated with high confidence">
            <a:extLst>
              <a:ext uri="{FF2B5EF4-FFF2-40B4-BE49-F238E27FC236}">
                <a16:creationId xmlns:a16="http://schemas.microsoft.com/office/drawing/2014/main" id="{65029A51-2D48-4D01-B626-37B6B0FE2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7" y="2898501"/>
            <a:ext cx="4668513" cy="3501385"/>
          </a:xfrm>
          <a:prstGeom prst="rect">
            <a:avLst/>
          </a:prstGeom>
        </p:spPr>
      </p:pic>
      <p:pic>
        <p:nvPicPr>
          <p:cNvPr id="45" name="Picture 44" descr="A picture containing indoor, ceiling&#10;&#10;Description generated with very high confidence">
            <a:extLst>
              <a:ext uri="{FF2B5EF4-FFF2-40B4-BE49-F238E27FC236}">
                <a16:creationId xmlns:a16="http://schemas.microsoft.com/office/drawing/2014/main" id="{CCB5FE3D-C18D-4D4D-8714-60D5EEAA6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1" y="2277148"/>
            <a:ext cx="580178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6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0F4AEFC-AADB-412B-A723-A22977CD1A29}"/>
              </a:ext>
            </a:extLst>
          </p:cNvPr>
          <p:cNvSpPr/>
          <p:nvPr/>
        </p:nvSpPr>
        <p:spPr>
          <a:xfrm>
            <a:off x="838200" y="365125"/>
            <a:ext cx="2893101" cy="220355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 CENA" panose="02000000000000000000" pitchFamily="2" charset="0"/>
              </a:rPr>
              <a:t>Which of these is your favourite sport?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0823BC-EF48-4331-8684-FB560FD17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  <p:pic>
        <p:nvPicPr>
          <p:cNvPr id="14" name="Picture 13" descr="A picture containing indoor, building, wall&#10;&#10;Description generated with very high confidence">
            <a:extLst>
              <a:ext uri="{FF2B5EF4-FFF2-40B4-BE49-F238E27FC236}">
                <a16:creationId xmlns:a16="http://schemas.microsoft.com/office/drawing/2014/main" id="{2A4D6659-8874-401F-A87B-DDACDD75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85" y="720619"/>
            <a:ext cx="4928159" cy="3696119"/>
          </a:xfrm>
          <a:prstGeom prst="rect">
            <a:avLst/>
          </a:prstGeom>
        </p:spPr>
      </p:pic>
      <p:pic>
        <p:nvPicPr>
          <p:cNvPr id="16" name="Content Placeholder 15" descr="A picture containing indoor, building, ceiling&#10;&#10;Description generated with very high confidence">
            <a:extLst>
              <a:ext uri="{FF2B5EF4-FFF2-40B4-BE49-F238E27FC236}">
                <a16:creationId xmlns:a16="http://schemas.microsoft.com/office/drawing/2014/main" id="{95A8B166-1C9D-4679-B867-666A37B7A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90" y="2839588"/>
            <a:ext cx="4509836" cy="3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, indoor, ceiling&#10;&#10;Description generated with high confidence">
            <a:extLst>
              <a:ext uri="{FF2B5EF4-FFF2-40B4-BE49-F238E27FC236}">
                <a16:creationId xmlns:a16="http://schemas.microsoft.com/office/drawing/2014/main" id="{34D724F9-E384-4F18-8935-8E1034C82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96" y="1891464"/>
            <a:ext cx="4687712" cy="3515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FEE9C-1607-471E-BCBA-14F91252B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99" y="2357871"/>
            <a:ext cx="3123458" cy="4291435"/>
          </a:xfrm>
          <a:prstGeom prst="rect">
            <a:avLst/>
          </a:prstGeom>
        </p:spPr>
      </p:pic>
      <p:pic>
        <p:nvPicPr>
          <p:cNvPr id="4" name="Picture 3" descr="A picture containing indoor, wall, dog&#10;&#10;Description generated with very high confidence">
            <a:extLst>
              <a:ext uri="{FF2B5EF4-FFF2-40B4-BE49-F238E27FC236}">
                <a16:creationId xmlns:a16="http://schemas.microsoft.com/office/drawing/2014/main" id="{CB8B74A6-9566-41D7-BDB1-B390C68C1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538" y="1102029"/>
            <a:ext cx="5035550" cy="377666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C31F214-153B-41E1-BAC8-404A47D9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976" y="313161"/>
            <a:ext cx="3179423" cy="1881188"/>
          </a:xfrm>
          <a:prstGeom prst="wedgeEllipseCallout">
            <a:avLst>
              <a:gd name="adj1" fmla="val -12775"/>
              <a:gd name="adj2" fmla="val 12742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1" algn="ctr"/>
            <a:r>
              <a:rPr lang="en-GB" sz="2400" b="1" dirty="0">
                <a:latin typeface="AR CENA" panose="02000000000000000000" pitchFamily="2" charset="0"/>
              </a:rPr>
              <a:t>What is similar to English about how you say and write these sports in French?</a:t>
            </a:r>
            <a:endParaRPr lang="en-GB" sz="2400" dirty="0">
              <a:latin typeface="AR CENA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C0247-8DDE-41BE-8AA6-E3FE8248E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4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5F5008-303C-42FF-A3EC-988003D07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624" y="3692490"/>
            <a:ext cx="2152075" cy="2956816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09D37B5C-C538-43D1-B358-CBEFA51A50D9}"/>
              </a:ext>
            </a:extLst>
          </p:cNvPr>
          <p:cNvSpPr txBox="1">
            <a:spLocks/>
          </p:cNvSpPr>
          <p:nvPr/>
        </p:nvSpPr>
        <p:spPr>
          <a:xfrm>
            <a:off x="7133402" y="689185"/>
            <a:ext cx="3179423" cy="1881188"/>
          </a:xfrm>
          <a:prstGeom prst="wedgeEllipseCallout">
            <a:avLst>
              <a:gd name="adj1" fmla="val -13492"/>
              <a:gd name="adj2" fmla="val 1504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GB" sz="2400" b="1" kern="0" dirty="0">
                <a:latin typeface="AR CENA" panose="02000000000000000000" pitchFamily="2" charset="0"/>
              </a:rPr>
              <a:t>Can you describe in English what do you do in this sport?</a:t>
            </a:r>
            <a:endParaRPr lang="en-GB" sz="2400" kern="0" dirty="0">
              <a:latin typeface="AR CENA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B084A-4D10-4B1B-A545-2B493F79F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25" y="5652093"/>
            <a:ext cx="1495819" cy="997213"/>
          </a:xfrm>
          <a:prstGeom prst="rect">
            <a:avLst/>
          </a:prstGeom>
        </p:spPr>
      </p:pic>
      <p:pic>
        <p:nvPicPr>
          <p:cNvPr id="11" name="Picture 10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CD1B6E23-046B-48EC-95AD-ABD62BF8B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893" y="1434201"/>
            <a:ext cx="5960122" cy="44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230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 CENA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similar to English about how you say and write these sports in French?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adventures of  Bill Bao</dc:title>
  <dc:creator>wiliamlloyd1@outlook.com</dc:creator>
  <cp:lastModifiedBy>Miss L. Cross</cp:lastModifiedBy>
  <cp:revision>31</cp:revision>
  <dcterms:created xsi:type="dcterms:W3CDTF">2018-01-15T07:23:56Z</dcterms:created>
  <dcterms:modified xsi:type="dcterms:W3CDTF">2021-02-05T15:21:40Z</dcterms:modified>
</cp:coreProperties>
</file>