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8" r:id="rId3"/>
    <p:sldId id="279" r:id="rId4"/>
    <p:sldId id="282" r:id="rId5"/>
    <p:sldId id="292" r:id="rId6"/>
    <p:sldId id="293" r:id="rId7"/>
    <p:sldId id="288" r:id="rId8"/>
    <p:sldId id="294" r:id="rId9"/>
    <p:sldId id="286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7E5"/>
    <a:srgbClr val="F8CACA"/>
    <a:srgbClr val="88CCC1"/>
    <a:srgbClr val="A673AE"/>
    <a:srgbClr val="CCB5D7"/>
    <a:srgbClr val="FFECA7"/>
    <a:srgbClr val="CEDF98"/>
    <a:srgbClr val="F0864A"/>
    <a:srgbClr val="F18214"/>
    <a:srgbClr val="00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63"/>
        <p:guide orient="horz" pos="3929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3-white-rose-maths-resources-key-stage-1-year-1-year-2/spring-block-1-multiplication-and-division-year-3-white-rose-maths-supporting-resource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3-white-rose-maths-resources-key-stage-1-year-1-year-2/spring-block-1-multiplication-and-division-year-3-white-rose-maths-supporting-resources-key-stage-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1195847-7D3E-487C-A95E-F848C3BD6E69}"/>
              </a:ext>
            </a:extLst>
          </p:cNvPr>
          <p:cNvSpPr/>
          <p:nvPr/>
        </p:nvSpPr>
        <p:spPr>
          <a:xfrm>
            <a:off x="182881" y="5651863"/>
            <a:ext cx="1445622" cy="940526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36977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00"/>
                </a:solidFill>
              </a:rPr>
              <a:t>To divide a 2 digit number by 1 digit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A2A9ACF-BAC8-4A2E-961B-FFEF764C4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9" y="1175245"/>
            <a:ext cx="2137912" cy="130256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40D819D5-DC0D-4451-8EA9-82A2ACEFE99F}"/>
              </a:ext>
            </a:extLst>
          </p:cNvPr>
          <p:cNvSpPr/>
          <p:nvPr/>
        </p:nvSpPr>
        <p:spPr>
          <a:xfrm>
            <a:off x="5753716" y="1548460"/>
            <a:ext cx="2076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Kalam" panose="02000000000000000000" pitchFamily="2" charset="0"/>
                <a:ea typeface="Calibri" panose="020F0502020204030204" pitchFamily="34" charset="0"/>
                <a:cs typeface="Kalam" panose="02000000000000000000" pitchFamily="2" charset="0"/>
              </a:rPr>
              <a:t>48 ÷ 2 = 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733711-CC80-4864-BDBD-80A0C6884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3"/>
          <a:stretch/>
        </p:blipFill>
        <p:spPr>
          <a:xfrm>
            <a:off x="6472877" y="1965256"/>
            <a:ext cx="1708609" cy="1326679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FE273B1F-7D1A-4F5C-B4BB-E8E81A49BF29}"/>
              </a:ext>
            </a:extLst>
          </p:cNvPr>
          <p:cNvSpPr txBox="1"/>
          <p:nvPr/>
        </p:nvSpPr>
        <p:spPr>
          <a:xfrm>
            <a:off x="755650" y="3749977"/>
            <a:ext cx="7632699" cy="2342849"/>
          </a:xfrm>
          <a:prstGeom prst="rect">
            <a:avLst/>
          </a:prstGeom>
          <a:solidFill>
            <a:schemeClr val="bg1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137483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30" y="670981"/>
            <a:ext cx="2690053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2 Digits by 1 Digit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37483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3291935"/>
            <a:ext cx="7632700" cy="464331"/>
          </a:xfrm>
          <a:prstGeom prst="rect">
            <a:avLst/>
          </a:prstGeom>
          <a:solidFill>
            <a:srgbClr val="A673AE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just"/>
            <a:r>
              <a:rPr lang="en-GB" sz="1600" b="1" dirty="0">
                <a:solidFill>
                  <a:schemeClr val="bg1"/>
                </a:solidFill>
              </a:rPr>
              <a:t>Write and solve the calculation shown in this representation.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3469B9-5337-4164-9496-BC803775B38B}"/>
              </a:ext>
            </a:extLst>
          </p:cNvPr>
          <p:cNvSpPr/>
          <p:nvPr/>
        </p:nvSpPr>
        <p:spPr>
          <a:xfrm>
            <a:off x="5993754" y="5152086"/>
            <a:ext cx="2221863" cy="710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none" lIns="108000" tIns="108000" rIns="108000" bIns="108000">
            <a:spAutoFit/>
          </a:bodyPr>
          <a:lstStyle/>
          <a:p>
            <a:pPr algn="ctr"/>
            <a:r>
              <a:rPr lang="en-GB" sz="3200" b="1" dirty="0"/>
              <a:t>62 ÷ 2 = 31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10F73-5F68-4057-B045-282E5D648D02}"/>
              </a:ext>
            </a:extLst>
          </p:cNvPr>
          <p:cNvGrpSpPr/>
          <p:nvPr/>
        </p:nvGrpSpPr>
        <p:grpSpPr>
          <a:xfrm>
            <a:off x="2657261" y="4718480"/>
            <a:ext cx="1529314" cy="1144158"/>
            <a:chOff x="2557050" y="4615242"/>
            <a:chExt cx="1529314" cy="1144158"/>
          </a:xfrm>
        </p:grpSpPr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A885E170-9714-4965-A1C6-8F4A5C830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223481" y="4398715"/>
              <a:ext cx="178777" cy="1312468"/>
            </a:xfrm>
            <a:prstGeom prst="rect">
              <a:avLst/>
            </a:prstGeom>
          </p:spPr>
        </p:pic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3E30DEBB-7620-412A-9781-4630E74D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223481" y="4653339"/>
              <a:ext cx="178777" cy="1312468"/>
            </a:xfrm>
            <a:prstGeom prst="rect">
              <a:avLst/>
            </a:prstGeom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FEF589DD-3250-4449-AAD8-4EC0B39A5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223481" y="4907963"/>
              <a:ext cx="178777" cy="1312468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7930368B-A7E1-4382-98BF-50E7239A9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56347" y="4711227"/>
              <a:ext cx="178777" cy="178197"/>
            </a:xfrm>
            <a:prstGeom prst="rect">
              <a:avLst/>
            </a:prstGeom>
          </p:spPr>
        </p:pic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200C3F53-129D-4C0C-AC59-BE4F6518B3F4}"/>
                </a:ext>
              </a:extLst>
            </p:cNvPr>
            <p:cNvSpPr/>
            <p:nvPr/>
          </p:nvSpPr>
          <p:spPr>
            <a:xfrm>
              <a:off x="2557050" y="4615242"/>
              <a:ext cx="1529314" cy="1144158"/>
            </a:xfrm>
            <a:prstGeom prst="rect">
              <a:avLst/>
            </a:prstGeom>
            <a:noFill/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A3365CF-D5B5-4640-9A9B-417A6BCB692E}"/>
              </a:ext>
            </a:extLst>
          </p:cNvPr>
          <p:cNvGrpSpPr/>
          <p:nvPr/>
        </p:nvGrpSpPr>
        <p:grpSpPr>
          <a:xfrm>
            <a:off x="4298599" y="4718480"/>
            <a:ext cx="1529314" cy="1144158"/>
            <a:chOff x="4198388" y="4615242"/>
            <a:chExt cx="1529314" cy="1144158"/>
          </a:xfrm>
        </p:grpSpPr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3336DC92-580F-44CC-928E-B00284774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64820" y="4398715"/>
              <a:ext cx="178777" cy="1312468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9C8F73E0-D0E8-4D8A-8181-4CA24D44B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64820" y="4653339"/>
              <a:ext cx="178777" cy="1312468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45AFB80D-CF0F-4FFF-9C6C-7364AECDE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64820" y="4907963"/>
              <a:ext cx="178777" cy="1312468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5CF5A3F1-FA67-410C-9FB7-3AF75D998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97686" y="4711227"/>
              <a:ext cx="178777" cy="178197"/>
            </a:xfrm>
            <a:prstGeom prst="rect">
              <a:avLst/>
            </a:prstGeom>
          </p:spPr>
        </p:pic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3689C93-6327-461F-A144-61859F8111F3}"/>
                </a:ext>
              </a:extLst>
            </p:cNvPr>
            <p:cNvSpPr/>
            <p:nvPr/>
          </p:nvSpPr>
          <p:spPr>
            <a:xfrm>
              <a:off x="4198388" y="4615242"/>
              <a:ext cx="1529314" cy="1144158"/>
            </a:xfrm>
            <a:prstGeom prst="rect">
              <a:avLst/>
            </a:prstGeom>
            <a:noFill/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B4F1CBC-D54C-4625-BD1A-60CF2CE0DE29}"/>
              </a:ext>
            </a:extLst>
          </p:cNvPr>
          <p:cNvSpPr/>
          <p:nvPr/>
        </p:nvSpPr>
        <p:spPr>
          <a:xfrm>
            <a:off x="755650" y="1260587"/>
            <a:ext cx="490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Billy used base ten blocks to calculate 48 </a:t>
            </a:r>
            <a:r>
              <a:rPr lang="en-GB" altLang="en-US" dirty="0"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A435AA-8BCC-4E71-B50B-14CAD175B667}"/>
              </a:ext>
            </a:extLst>
          </p:cNvPr>
          <p:cNvCxnSpPr>
            <a:cxnSpLocks/>
          </p:cNvCxnSpPr>
          <p:nvPr/>
        </p:nvCxnSpPr>
        <p:spPr>
          <a:xfrm>
            <a:off x="2169319" y="2809982"/>
            <a:ext cx="2556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2710C5D-A1FD-454D-BE10-D43E9A4B7237}"/>
              </a:ext>
            </a:extLst>
          </p:cNvPr>
          <p:cNvCxnSpPr>
            <a:cxnSpLocks/>
          </p:cNvCxnSpPr>
          <p:nvPr/>
        </p:nvCxnSpPr>
        <p:spPr>
          <a:xfrm>
            <a:off x="2169319" y="2267057"/>
            <a:ext cx="2556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89150D-AF59-4B5F-ACDC-7B9F1C6D21AC}"/>
              </a:ext>
            </a:extLst>
          </p:cNvPr>
          <p:cNvCxnSpPr>
            <a:cxnSpLocks/>
          </p:cNvCxnSpPr>
          <p:nvPr/>
        </p:nvCxnSpPr>
        <p:spPr>
          <a:xfrm>
            <a:off x="2408817" y="5271412"/>
            <a:ext cx="1859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737C4E-06D9-4D9C-A709-34BA7AE4DE57}"/>
              </a:ext>
            </a:extLst>
          </p:cNvPr>
          <p:cNvGrpSpPr/>
          <p:nvPr/>
        </p:nvGrpSpPr>
        <p:grpSpPr>
          <a:xfrm>
            <a:off x="890266" y="3976280"/>
            <a:ext cx="1531934" cy="1886358"/>
            <a:chOff x="866060" y="3976280"/>
            <a:chExt cx="1531934" cy="188635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B382553-E42E-4CFA-B479-44F051C68D85}"/>
                </a:ext>
              </a:extLst>
            </p:cNvPr>
            <p:cNvSpPr/>
            <p:nvPr/>
          </p:nvSpPr>
          <p:spPr>
            <a:xfrm>
              <a:off x="866060" y="3976280"/>
              <a:ext cx="1531934" cy="1886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306C13-14C5-4AED-B1EA-4E0766BDB351}"/>
                </a:ext>
              </a:extLst>
            </p:cNvPr>
            <p:cNvGrpSpPr/>
            <p:nvPr/>
          </p:nvGrpSpPr>
          <p:grpSpPr>
            <a:xfrm>
              <a:off x="975794" y="4079518"/>
              <a:ext cx="1312468" cy="1680331"/>
              <a:chOff x="975793" y="4079518"/>
              <a:chExt cx="1355737" cy="1735728"/>
            </a:xfrm>
          </p:grpSpPr>
          <p:pic>
            <p:nvPicPr>
              <p:cNvPr id="286" name="Picture 285">
                <a:extLst>
                  <a:ext uri="{FF2B5EF4-FFF2-40B4-BE49-F238E27FC236}">
                    <a16:creationId xmlns:a16="http://schemas.microsoft.com/office/drawing/2014/main" id="{BFFC3DB8-4A98-42DB-8C2B-FA67BB961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561326" y="3756810"/>
                <a:ext cx="184671" cy="1355737"/>
              </a:xfrm>
              <a:prstGeom prst="rect">
                <a:avLst/>
              </a:prstGeom>
            </p:spPr>
          </p:pic>
          <p:pic>
            <p:nvPicPr>
              <p:cNvPr id="287" name="Picture 286">
                <a:extLst>
                  <a:ext uri="{FF2B5EF4-FFF2-40B4-BE49-F238E27FC236}">
                    <a16:creationId xmlns:a16="http://schemas.microsoft.com/office/drawing/2014/main" id="{8BDCB24B-CC5F-4BEF-BFC9-F14ADBDAC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561326" y="4013690"/>
                <a:ext cx="184671" cy="1355737"/>
              </a:xfrm>
              <a:prstGeom prst="rect">
                <a:avLst/>
              </a:prstGeom>
            </p:spPr>
          </p:pic>
          <p:pic>
            <p:nvPicPr>
              <p:cNvPr id="288" name="Picture 287">
                <a:extLst>
                  <a:ext uri="{FF2B5EF4-FFF2-40B4-BE49-F238E27FC236}">
                    <a16:creationId xmlns:a16="http://schemas.microsoft.com/office/drawing/2014/main" id="{3CB2F67F-7E77-4AF4-9389-4D56A4919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561326" y="4270569"/>
                <a:ext cx="184671" cy="1355737"/>
              </a:xfrm>
              <a:prstGeom prst="rect">
                <a:avLst/>
              </a:prstGeom>
            </p:spPr>
          </p:pic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CB968F92-7B5F-4714-9EDE-DE0EE546C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561326" y="4527449"/>
                <a:ext cx="184671" cy="1355737"/>
              </a:xfrm>
              <a:prstGeom prst="rect">
                <a:avLst/>
              </a:prstGeom>
            </p:spPr>
          </p:pic>
          <p:pic>
            <p:nvPicPr>
              <p:cNvPr id="278" name="Picture 277">
                <a:extLst>
                  <a:ext uri="{FF2B5EF4-FFF2-40B4-BE49-F238E27FC236}">
                    <a16:creationId xmlns:a16="http://schemas.microsoft.com/office/drawing/2014/main" id="{5E15189A-861B-4165-A203-A5BEA5B8F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29028" y="4082575"/>
                <a:ext cx="184671" cy="184072"/>
              </a:xfrm>
              <a:prstGeom prst="rect">
                <a:avLst/>
              </a:prstGeom>
            </p:spPr>
          </p:pic>
          <p:pic>
            <p:nvPicPr>
              <p:cNvPr id="281" name="Picture 280">
                <a:extLst>
                  <a:ext uri="{FF2B5EF4-FFF2-40B4-BE49-F238E27FC236}">
                    <a16:creationId xmlns:a16="http://schemas.microsoft.com/office/drawing/2014/main" id="{018DB42B-08B4-49C4-B979-3E942B9EC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75494" y="4079818"/>
                <a:ext cx="184671" cy="184072"/>
              </a:xfrm>
              <a:prstGeom prst="rect">
                <a:avLst/>
              </a:prstGeom>
            </p:spPr>
          </p:pic>
          <p:pic>
            <p:nvPicPr>
              <p:cNvPr id="292" name="Picture 291">
                <a:extLst>
                  <a:ext uri="{FF2B5EF4-FFF2-40B4-BE49-F238E27FC236}">
                    <a16:creationId xmlns:a16="http://schemas.microsoft.com/office/drawing/2014/main" id="{110025B4-3CB0-4365-B457-A821FE9C3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561326" y="4788163"/>
                <a:ext cx="184671" cy="1355737"/>
              </a:xfrm>
              <a:prstGeom prst="rect">
                <a:avLst/>
              </a:prstGeom>
            </p:spPr>
          </p:pic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B705D661-1608-4F7F-A64D-09C23D126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561326" y="5045042"/>
                <a:ext cx="184671" cy="1355737"/>
              </a:xfrm>
              <a:prstGeom prst="rect">
                <a:avLst/>
              </a:prstGeom>
            </p:spPr>
          </p:pic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1A66818D-CF9E-4AF8-BD46-02195125673F}"/>
              </a:ext>
            </a:extLst>
          </p:cNvPr>
          <p:cNvSpPr/>
          <p:nvPr/>
        </p:nvSpPr>
        <p:spPr>
          <a:xfrm>
            <a:off x="922073" y="1678973"/>
            <a:ext cx="1316880" cy="14403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0BAB9-51B9-4733-AA4C-3496EE43BBD4}"/>
              </a:ext>
            </a:extLst>
          </p:cNvPr>
          <p:cNvGrpSpPr/>
          <p:nvPr/>
        </p:nvGrpSpPr>
        <p:grpSpPr>
          <a:xfrm>
            <a:off x="1019163" y="1778825"/>
            <a:ext cx="1122702" cy="1243882"/>
            <a:chOff x="1130242" y="2532305"/>
            <a:chExt cx="1122702" cy="1243882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50DB7CA-7392-43D4-B92C-D517B050309C}"/>
                </a:ext>
              </a:extLst>
            </p:cNvPr>
            <p:cNvGrpSpPr/>
            <p:nvPr/>
          </p:nvGrpSpPr>
          <p:grpSpPr>
            <a:xfrm>
              <a:off x="1130242" y="2985084"/>
              <a:ext cx="1122702" cy="791103"/>
              <a:chOff x="1268491" y="2976749"/>
              <a:chExt cx="1122702" cy="791103"/>
            </a:xfrm>
          </p:grpSpPr>
          <p:pic>
            <p:nvPicPr>
              <p:cNvPr id="218" name="Picture 217">
                <a:extLst>
                  <a:ext uri="{FF2B5EF4-FFF2-40B4-BE49-F238E27FC236}">
                    <a16:creationId xmlns:a16="http://schemas.microsoft.com/office/drawing/2014/main" id="{08ED12DB-4E08-4909-A301-2D6A1A50C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53378" y="2491862"/>
                <a:ext cx="152928" cy="1122702"/>
              </a:xfrm>
              <a:prstGeom prst="rect">
                <a:avLst/>
              </a:prstGeom>
            </p:spPr>
          </p:pic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ECE0AB15-5E50-4665-80CE-642CDBEC6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53378" y="2704587"/>
                <a:ext cx="152928" cy="1122702"/>
              </a:xfrm>
              <a:prstGeom prst="rect">
                <a:avLst/>
              </a:prstGeom>
            </p:spPr>
          </p:pic>
          <p:pic>
            <p:nvPicPr>
              <p:cNvPr id="220" name="Picture 219">
                <a:extLst>
                  <a:ext uri="{FF2B5EF4-FFF2-40B4-BE49-F238E27FC236}">
                    <a16:creationId xmlns:a16="http://schemas.microsoft.com/office/drawing/2014/main" id="{76749AC2-2A16-44E2-8F75-6076A1D9A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53378" y="2917312"/>
                <a:ext cx="152928" cy="1122702"/>
              </a:xfrm>
              <a:prstGeom prst="rect">
                <a:avLst/>
              </a:prstGeom>
            </p:spPr>
          </p:pic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D8D39C62-2D50-4A7E-AAF5-D3B7B5EB1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53378" y="3130037"/>
                <a:ext cx="152928" cy="1122702"/>
              </a:xfrm>
              <a:prstGeom prst="rect">
                <a:avLst/>
              </a:prstGeom>
            </p:spPr>
          </p:pic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52FB575F-9F86-4457-9446-8D47E3FC3D88}"/>
                </a:ext>
              </a:extLst>
            </p:cNvPr>
            <p:cNvGrpSpPr/>
            <p:nvPr/>
          </p:nvGrpSpPr>
          <p:grpSpPr>
            <a:xfrm>
              <a:off x="1130242" y="2532305"/>
              <a:ext cx="818688" cy="388059"/>
              <a:chOff x="3018067" y="2968040"/>
              <a:chExt cx="818688" cy="388059"/>
            </a:xfrm>
          </p:grpSpPr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A099D43C-2E92-4AE3-B279-A06159A26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017819" y="2968288"/>
                <a:ext cx="152928" cy="152432"/>
              </a:xfrm>
              <a:prstGeom prst="rect">
                <a:avLst/>
              </a:prstGeom>
            </p:spPr>
          </p:pic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21913C21-6D2A-47B7-BBDB-6DC6EF03F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240474" y="2968288"/>
                <a:ext cx="152928" cy="152432"/>
              </a:xfrm>
              <a:prstGeom prst="rect">
                <a:avLst/>
              </a:prstGeom>
            </p:spPr>
          </p:pic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839D5E3D-52E3-413A-8CEF-6D2C93475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460237" y="2968288"/>
                <a:ext cx="152928" cy="152432"/>
              </a:xfrm>
              <a:prstGeom prst="rect">
                <a:avLst/>
              </a:prstGeom>
            </p:spPr>
          </p:pic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1D87E763-F220-41C7-91ED-D2B5C2741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017819" y="3203419"/>
                <a:ext cx="152928" cy="152432"/>
              </a:xfrm>
              <a:prstGeom prst="rect">
                <a:avLst/>
              </a:prstGeom>
            </p:spPr>
          </p:pic>
          <p:pic>
            <p:nvPicPr>
              <p:cNvPr id="227" name="Picture 226">
                <a:extLst>
                  <a:ext uri="{FF2B5EF4-FFF2-40B4-BE49-F238E27FC236}">
                    <a16:creationId xmlns:a16="http://schemas.microsoft.com/office/drawing/2014/main" id="{C235CDCF-AB57-4CA5-9EF3-33AF26745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240474" y="3203419"/>
                <a:ext cx="152928" cy="152432"/>
              </a:xfrm>
              <a:prstGeom prst="rect">
                <a:avLst/>
              </a:prstGeom>
            </p:spPr>
          </p:pic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FA64493F-2C7C-44BC-BF0E-4875B5F38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460237" y="3203419"/>
                <a:ext cx="152928" cy="152432"/>
              </a:xfrm>
              <a:prstGeom prst="rect">
                <a:avLst/>
              </a:prstGeom>
            </p:spPr>
          </p:pic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FFDC8F94-D65F-4324-9441-FC5F7B761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84075" y="2968288"/>
                <a:ext cx="152928" cy="152432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6F458892-953C-453C-AFB2-92537B15A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684075" y="3203419"/>
                <a:ext cx="152928" cy="152432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2501805" y="1629919"/>
            <a:ext cx="1344754" cy="712106"/>
            <a:chOff x="2501805" y="1629919"/>
            <a:chExt cx="1344754" cy="7121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07DB17-5C43-496A-A49B-F7B2AFEB21CD}"/>
                </a:ext>
              </a:extLst>
            </p:cNvPr>
            <p:cNvSpPr/>
            <p:nvPr/>
          </p:nvSpPr>
          <p:spPr>
            <a:xfrm>
              <a:off x="2501805" y="1629919"/>
              <a:ext cx="1344754" cy="712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82F6211B-B368-4ADF-B377-5065C34DF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85766" y="1627349"/>
              <a:ext cx="152928" cy="112270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BE5BFA78-A82C-42A1-9D5F-6272CA4DF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12583" y="1701932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48B256B1-0949-4995-AF76-A19A10CA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35238" y="1701932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8B256B1-0949-4995-AF76-A19A10CA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56596" y="1698360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8B256B1-0949-4995-AF76-A19A10CA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274266" y="1698360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2F6211B-B368-4ADF-B377-5065C34DF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84142" y="1426262"/>
              <a:ext cx="152928" cy="11227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2501805" y="2403976"/>
            <a:ext cx="1344754" cy="712800"/>
            <a:chOff x="2501805" y="2403976"/>
            <a:chExt cx="1344754" cy="712800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ACB2B6ED-2C65-4519-9C99-14C30DFBE6ED}"/>
                </a:ext>
              </a:extLst>
            </p:cNvPr>
            <p:cNvSpPr/>
            <p:nvPr/>
          </p:nvSpPr>
          <p:spPr>
            <a:xfrm>
              <a:off x="2501805" y="2403976"/>
              <a:ext cx="1344754" cy="7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C6DF2F1F-E83F-482A-B97C-CD23DA2AD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97718" y="2404683"/>
              <a:ext cx="152928" cy="112270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2B27297-D08B-44E9-90EB-6A04EB083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12583" y="2473447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11AC69B3-C350-4862-A6CC-9536F1182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35238" y="2473447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8B256B1-0949-4995-AF76-A19A10CA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56596" y="2471091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8B256B1-0949-4995-AF76-A19A10CA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274266" y="2471091"/>
              <a:ext cx="152928" cy="1524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2F6211B-B368-4ADF-B377-5065C34DF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89262" y="2200636"/>
              <a:ext cx="152928" cy="1122702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DE2746F2-1931-411C-9BAE-EDCA40D66502}"/>
              </a:ext>
            </a:extLst>
          </p:cNvPr>
          <p:cNvSpPr txBox="1"/>
          <p:nvPr/>
        </p:nvSpPr>
        <p:spPr>
          <a:xfrm>
            <a:off x="755650" y="1341195"/>
            <a:ext cx="7632699" cy="924891"/>
          </a:xfrm>
          <a:prstGeom prst="rect">
            <a:avLst/>
          </a:prstGeom>
          <a:solidFill>
            <a:schemeClr val="bg1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r>
              <a:rPr lang="en-GB" sz="1600" dirty="0"/>
              <a:t>Roger has used a place value grid to represent a division calculation.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784591-CEFF-4728-9801-8621BAA8EFBC}"/>
              </a:ext>
            </a:extLst>
          </p:cNvPr>
          <p:cNvSpPr txBox="1"/>
          <p:nvPr/>
        </p:nvSpPr>
        <p:spPr>
          <a:xfrm>
            <a:off x="755650" y="1793678"/>
            <a:ext cx="7632700" cy="464331"/>
          </a:xfrm>
          <a:prstGeom prst="rect">
            <a:avLst/>
          </a:prstGeom>
          <a:solidFill>
            <a:srgbClr val="A673AE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just"/>
            <a:r>
              <a:rPr lang="en-GB" sz="1600" b="1" dirty="0">
                <a:solidFill>
                  <a:schemeClr val="bg1"/>
                </a:solidFill>
              </a:rPr>
              <a:t>Do you agree? Explain your reasons.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F002D1C-F823-4533-AEE5-206C1F1C5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48678"/>
              </p:ext>
            </p:extLst>
          </p:nvPr>
        </p:nvGraphicFramePr>
        <p:xfrm>
          <a:off x="945867" y="2623505"/>
          <a:ext cx="3493170" cy="1864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585">
                  <a:extLst>
                    <a:ext uri="{9D8B030D-6E8A-4147-A177-3AD203B41FA5}">
                      <a16:colId xmlns:a16="http://schemas.microsoft.com/office/drawing/2014/main" val="741446044"/>
                    </a:ext>
                  </a:extLst>
                </a:gridCol>
                <a:gridCol w="1746585">
                  <a:extLst>
                    <a:ext uri="{9D8B030D-6E8A-4147-A177-3AD203B41FA5}">
                      <a16:colId xmlns:a16="http://schemas.microsoft.com/office/drawing/2014/main" val="1903327456"/>
                    </a:ext>
                  </a:extLst>
                </a:gridCol>
              </a:tblGrid>
              <a:tr h="329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47" marR="5894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47" marR="58947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10775"/>
                  </a:ext>
                </a:extLst>
              </a:tr>
              <a:tr h="51153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596" marR="78596" marT="39299" marB="392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596" marR="78596" marT="39299" marB="39299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1391"/>
                  </a:ext>
                </a:extLst>
              </a:tr>
              <a:tr h="511538"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596" marR="78596" marT="39299" marB="392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596" marR="78596" marT="39299" marB="39299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708"/>
                  </a:ext>
                </a:extLst>
              </a:tr>
              <a:tr h="51153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596" marR="78596" marT="39299" marB="3929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8596" marR="78596" marT="39299" marB="39299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14180"/>
                  </a:ext>
                </a:extLst>
              </a:tr>
            </a:tbl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8A569BB4-EEA1-4AB2-B8DE-066241F6FB9E}"/>
              </a:ext>
            </a:extLst>
          </p:cNvPr>
          <p:cNvGrpSpPr/>
          <p:nvPr/>
        </p:nvGrpSpPr>
        <p:grpSpPr>
          <a:xfrm>
            <a:off x="2972211" y="3046466"/>
            <a:ext cx="342360" cy="342358"/>
            <a:chOff x="6968667" y="3265207"/>
            <a:chExt cx="384191" cy="384191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D236AA7-8FE9-4BAF-9F97-F9F3B84D835E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2941E54-39BA-4048-9F83-B50C7FC16E0E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EACBEF4C-8FF5-4262-A271-FCD7A4F03A9D}"/>
              </a:ext>
            </a:extLst>
          </p:cNvPr>
          <p:cNvSpPr/>
          <p:nvPr/>
        </p:nvSpPr>
        <p:spPr>
          <a:xfrm>
            <a:off x="1414836" y="3047049"/>
            <a:ext cx="342360" cy="342358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b="1" dirty="0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E71D0EB-5360-43A6-9014-75A419C3C5AD}"/>
              </a:ext>
            </a:extLst>
          </p:cNvPr>
          <p:cNvSpPr/>
          <p:nvPr/>
        </p:nvSpPr>
        <p:spPr>
          <a:xfrm>
            <a:off x="1407369" y="3075384"/>
            <a:ext cx="349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334705C-B9AB-4E75-8369-25870669C55A}"/>
              </a:ext>
            </a:extLst>
          </p:cNvPr>
          <p:cNvSpPr/>
          <p:nvPr/>
        </p:nvSpPr>
        <p:spPr>
          <a:xfrm>
            <a:off x="1848807" y="3047049"/>
            <a:ext cx="342360" cy="342358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b="1" dirty="0">
              <a:solidFill>
                <a:schemeClr val="bg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B6E0C9D-1DBA-487C-8018-0E50A8535165}"/>
              </a:ext>
            </a:extLst>
          </p:cNvPr>
          <p:cNvSpPr/>
          <p:nvPr/>
        </p:nvSpPr>
        <p:spPr>
          <a:xfrm>
            <a:off x="1842836" y="3075384"/>
            <a:ext cx="349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69AE9A3-C890-4321-B49C-7B6D4EB4E150}"/>
              </a:ext>
            </a:extLst>
          </p:cNvPr>
          <p:cNvGrpSpPr/>
          <p:nvPr/>
        </p:nvGrpSpPr>
        <p:grpSpPr>
          <a:xfrm>
            <a:off x="2972211" y="3548116"/>
            <a:ext cx="342360" cy="342358"/>
            <a:chOff x="6968667" y="3265207"/>
            <a:chExt cx="384191" cy="384191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CF7BC8F-EBA1-491E-A1AB-43CFDAD8F00E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EF29415-C7E6-4E74-BF72-35B006BBE61C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AABDEB10-2472-462D-9A4F-1CA9F7114754}"/>
              </a:ext>
            </a:extLst>
          </p:cNvPr>
          <p:cNvSpPr/>
          <p:nvPr/>
        </p:nvSpPr>
        <p:spPr>
          <a:xfrm>
            <a:off x="1414836" y="3548699"/>
            <a:ext cx="342360" cy="342358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8A09D43-37FD-42F2-920A-62701E80FF9D}"/>
              </a:ext>
            </a:extLst>
          </p:cNvPr>
          <p:cNvSpPr/>
          <p:nvPr/>
        </p:nvSpPr>
        <p:spPr>
          <a:xfrm>
            <a:off x="1407369" y="3577034"/>
            <a:ext cx="349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969E635-A786-4441-B351-C7C5A6E5B31D}"/>
              </a:ext>
            </a:extLst>
          </p:cNvPr>
          <p:cNvSpPr/>
          <p:nvPr/>
        </p:nvSpPr>
        <p:spPr>
          <a:xfrm>
            <a:off x="1848807" y="3548699"/>
            <a:ext cx="342360" cy="342358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b="1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59361E8-E5C5-4882-BECA-3FA011E4C571}"/>
              </a:ext>
            </a:extLst>
          </p:cNvPr>
          <p:cNvSpPr/>
          <p:nvPr/>
        </p:nvSpPr>
        <p:spPr>
          <a:xfrm>
            <a:off x="1842836" y="3577034"/>
            <a:ext cx="349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8506B5C-B576-447E-8084-26029F7A542A}"/>
              </a:ext>
            </a:extLst>
          </p:cNvPr>
          <p:cNvGrpSpPr/>
          <p:nvPr/>
        </p:nvGrpSpPr>
        <p:grpSpPr>
          <a:xfrm>
            <a:off x="2972211" y="4062466"/>
            <a:ext cx="342360" cy="342358"/>
            <a:chOff x="6968667" y="3265207"/>
            <a:chExt cx="384191" cy="384191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39BB00A-958B-4646-B94A-E6C0C9130CD7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D2C2D7D-99FE-4749-9B18-CDB62F27B16F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C2A87AF7-F1A9-4B96-BED9-69D1706FCBAD}"/>
              </a:ext>
            </a:extLst>
          </p:cNvPr>
          <p:cNvSpPr/>
          <p:nvPr/>
        </p:nvSpPr>
        <p:spPr>
          <a:xfrm>
            <a:off x="1414836" y="4063049"/>
            <a:ext cx="342360" cy="342358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b="1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760ABC7-407D-41F1-AC56-FCECBEDFA7DF}"/>
              </a:ext>
            </a:extLst>
          </p:cNvPr>
          <p:cNvSpPr/>
          <p:nvPr/>
        </p:nvSpPr>
        <p:spPr>
          <a:xfrm>
            <a:off x="1407369" y="4091384"/>
            <a:ext cx="349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BBA7DA1-8085-42B5-9801-EEB960FE3B12}"/>
              </a:ext>
            </a:extLst>
          </p:cNvPr>
          <p:cNvSpPr/>
          <p:nvPr/>
        </p:nvSpPr>
        <p:spPr>
          <a:xfrm>
            <a:off x="1848807" y="4063049"/>
            <a:ext cx="342360" cy="342358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b="1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5009A1-88A3-474A-B62B-84F6C05F445D}"/>
              </a:ext>
            </a:extLst>
          </p:cNvPr>
          <p:cNvSpPr/>
          <p:nvPr/>
        </p:nvSpPr>
        <p:spPr>
          <a:xfrm>
            <a:off x="1842836" y="4091384"/>
            <a:ext cx="349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8E98E80-AC00-4AFD-8832-345AC20F6EDC}"/>
              </a:ext>
            </a:extLst>
          </p:cNvPr>
          <p:cNvGrpSpPr/>
          <p:nvPr/>
        </p:nvGrpSpPr>
        <p:grpSpPr>
          <a:xfrm>
            <a:off x="3382601" y="3046466"/>
            <a:ext cx="342360" cy="342358"/>
            <a:chOff x="6968667" y="3265207"/>
            <a:chExt cx="384191" cy="384191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9675B85-15CD-4302-B194-E58F17556580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745BE84-7469-48CA-A390-E467A449CCC2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F43B42A-2F72-492F-B87D-C2FB5D734E0B}"/>
              </a:ext>
            </a:extLst>
          </p:cNvPr>
          <p:cNvGrpSpPr/>
          <p:nvPr/>
        </p:nvGrpSpPr>
        <p:grpSpPr>
          <a:xfrm>
            <a:off x="3382601" y="3548116"/>
            <a:ext cx="342360" cy="342358"/>
            <a:chOff x="6968667" y="3265207"/>
            <a:chExt cx="384191" cy="384191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CC4C5F8-B553-4003-B68F-072E200E6705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30D2602-EE3C-405F-B9B2-AEB38D2C6204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E1F7E05-4878-49A4-88DD-788F4978A796}"/>
              </a:ext>
            </a:extLst>
          </p:cNvPr>
          <p:cNvGrpSpPr/>
          <p:nvPr/>
        </p:nvGrpSpPr>
        <p:grpSpPr>
          <a:xfrm>
            <a:off x="3382601" y="4062466"/>
            <a:ext cx="342360" cy="342358"/>
            <a:chOff x="6968667" y="3265207"/>
            <a:chExt cx="384191" cy="384191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C8BCB4B-624D-43A2-BC8E-D0908D21FF68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0B946FA-C7E1-41AD-BFD3-A2AB076650DD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F16F1518-2710-4D71-B217-9F616EDE5BC5}"/>
              </a:ext>
            </a:extLst>
          </p:cNvPr>
          <p:cNvSpPr txBox="1"/>
          <p:nvPr/>
        </p:nvSpPr>
        <p:spPr>
          <a:xfrm>
            <a:off x="755650" y="5597717"/>
            <a:ext cx="7632699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/>
              <a:t>Roger is not correct. His model shows 69 ÷ 3 = 23.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5D901E-2917-4C02-AF01-5BFF6114184A}"/>
              </a:ext>
            </a:extLst>
          </p:cNvPr>
          <p:cNvGrpSpPr/>
          <p:nvPr/>
        </p:nvGrpSpPr>
        <p:grpSpPr>
          <a:xfrm>
            <a:off x="3800611" y="3046466"/>
            <a:ext cx="342360" cy="342358"/>
            <a:chOff x="6968667" y="3265207"/>
            <a:chExt cx="384191" cy="38419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C787C13-6686-45FA-9067-577C2ACE7B32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EF9FDD7-A858-4D6C-ADCB-A978359CF59B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F1EF47-BF3D-4B92-B2C3-76EE94D2223A}"/>
              </a:ext>
            </a:extLst>
          </p:cNvPr>
          <p:cNvGrpSpPr/>
          <p:nvPr/>
        </p:nvGrpSpPr>
        <p:grpSpPr>
          <a:xfrm>
            <a:off x="3800611" y="3548116"/>
            <a:ext cx="342360" cy="342358"/>
            <a:chOff x="6968667" y="3265207"/>
            <a:chExt cx="384191" cy="38419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8A2F19A-45AD-453A-A6E1-8C59751FD2BE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73FA5AB-C3B0-447B-8352-DBD01BEFF9C6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0130CD-3BFE-4534-A0C8-571938DACD99}"/>
              </a:ext>
            </a:extLst>
          </p:cNvPr>
          <p:cNvGrpSpPr/>
          <p:nvPr/>
        </p:nvGrpSpPr>
        <p:grpSpPr>
          <a:xfrm>
            <a:off x="3800611" y="4062466"/>
            <a:ext cx="342360" cy="342358"/>
            <a:chOff x="6968667" y="3265207"/>
            <a:chExt cx="384191" cy="38419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1CB014A-3A26-45CE-A813-24175FD46DD5}"/>
                </a:ext>
              </a:extLst>
            </p:cNvPr>
            <p:cNvSpPr/>
            <p:nvPr/>
          </p:nvSpPr>
          <p:spPr>
            <a:xfrm>
              <a:off x="6968667" y="3265207"/>
              <a:ext cx="384191" cy="384191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130D98-3B20-4A51-B7C9-5B05F319E611}"/>
                </a:ext>
              </a:extLst>
            </p:cNvPr>
            <p:cNvSpPr/>
            <p:nvPr/>
          </p:nvSpPr>
          <p:spPr>
            <a:xfrm>
              <a:off x="6984943" y="3277907"/>
              <a:ext cx="3445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EF2A2DE-8085-4FCD-92D4-E842C75E18E0}"/>
              </a:ext>
            </a:extLst>
          </p:cNvPr>
          <p:cNvSpPr/>
          <p:nvPr/>
        </p:nvSpPr>
        <p:spPr>
          <a:xfrm>
            <a:off x="4717333" y="2977324"/>
            <a:ext cx="1730253" cy="797779"/>
          </a:xfrm>
          <a:prstGeom prst="wedgeRectCallout">
            <a:avLst>
              <a:gd name="adj1" fmla="val 60200"/>
              <a:gd name="adj2" fmla="val 88698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/>
              <a:t>My model shows 23 ÷ 3.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46DE87-2B2B-428D-AA37-932EF4DBFA67}"/>
              </a:ext>
            </a:extLst>
          </p:cNvPr>
          <p:cNvGrpSpPr/>
          <p:nvPr/>
        </p:nvGrpSpPr>
        <p:grpSpPr>
          <a:xfrm>
            <a:off x="6725882" y="2683075"/>
            <a:ext cx="1409712" cy="2480130"/>
            <a:chOff x="6725882" y="2623505"/>
            <a:chExt cx="1409712" cy="24801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CE5A0B-7164-4A69-9961-B810D14CD493}"/>
                </a:ext>
              </a:extLst>
            </p:cNvPr>
            <p:cNvSpPr/>
            <p:nvPr/>
          </p:nvSpPr>
          <p:spPr>
            <a:xfrm>
              <a:off x="6725882" y="2623505"/>
              <a:ext cx="1409712" cy="2480130"/>
            </a:xfrm>
            <a:prstGeom prst="rect">
              <a:avLst/>
            </a:prstGeom>
            <a:solidFill>
              <a:srgbClr val="FFE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401ECC-43D3-42D2-8249-26B29DB94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882" y="2718569"/>
              <a:ext cx="1409712" cy="2385066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DB14BE2-21F1-4CF8-AB5F-1B50E464CACA}"/>
                </a:ext>
              </a:extLst>
            </p:cNvPr>
            <p:cNvSpPr/>
            <p:nvPr/>
          </p:nvSpPr>
          <p:spPr>
            <a:xfrm>
              <a:off x="6725882" y="2623505"/>
              <a:ext cx="1409712" cy="2480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A2BE84F-4F7A-42A0-9277-09E4F863BFA5}"/>
              </a:ext>
            </a:extLst>
          </p:cNvPr>
          <p:cNvSpPr/>
          <p:nvPr/>
        </p:nvSpPr>
        <p:spPr>
          <a:xfrm>
            <a:off x="447430" y="670981"/>
            <a:ext cx="2690053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2 Digits by 1 Digit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7483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37483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DE2746F2-1931-411C-9BAE-EDCA40D66502}"/>
              </a:ext>
            </a:extLst>
          </p:cNvPr>
          <p:cNvSpPr txBox="1"/>
          <p:nvPr/>
        </p:nvSpPr>
        <p:spPr>
          <a:xfrm>
            <a:off x="755650" y="1341195"/>
            <a:ext cx="7632699" cy="924891"/>
          </a:xfrm>
          <a:prstGeom prst="rect">
            <a:avLst/>
          </a:prstGeom>
          <a:solidFill>
            <a:schemeClr val="bg1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r>
              <a:rPr lang="en-GB" sz="1600" dirty="0"/>
              <a:t>Marisa  says “The answer to 84 ÷ 4 is smaller than the answer to 84 ÷ 2 because the divisor is smaller.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784591-CEFF-4728-9801-8621BAA8EFBC}"/>
              </a:ext>
            </a:extLst>
          </p:cNvPr>
          <p:cNvSpPr txBox="1"/>
          <p:nvPr/>
        </p:nvSpPr>
        <p:spPr>
          <a:xfrm>
            <a:off x="755650" y="2019011"/>
            <a:ext cx="7632700" cy="464331"/>
          </a:xfrm>
          <a:prstGeom prst="rect">
            <a:avLst/>
          </a:prstGeom>
          <a:solidFill>
            <a:srgbClr val="A673AE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just"/>
            <a:r>
              <a:rPr lang="en-GB" sz="1600" b="1" dirty="0">
                <a:solidFill>
                  <a:schemeClr val="bg1"/>
                </a:solidFill>
              </a:rPr>
              <a:t>Do you agree? Explain your reasons.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F002D1C-F823-4533-AEE5-206C1F1C5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18362"/>
              </p:ext>
            </p:extLst>
          </p:nvPr>
        </p:nvGraphicFramePr>
        <p:xfrm>
          <a:off x="1740157" y="2623505"/>
          <a:ext cx="2021736" cy="2026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102">
                  <a:extLst>
                    <a:ext uri="{9D8B030D-6E8A-4147-A177-3AD203B41FA5}">
                      <a16:colId xmlns:a16="http://schemas.microsoft.com/office/drawing/2014/main" val="741446044"/>
                    </a:ext>
                  </a:extLst>
                </a:gridCol>
                <a:gridCol w="845634">
                  <a:extLst>
                    <a:ext uri="{9D8B030D-6E8A-4147-A177-3AD203B41FA5}">
                      <a16:colId xmlns:a16="http://schemas.microsoft.com/office/drawing/2014/main" val="1903327456"/>
                    </a:ext>
                  </a:extLst>
                </a:gridCol>
              </a:tblGrid>
              <a:tr h="280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74" marR="5027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74" marR="50274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10775"/>
                  </a:ext>
                </a:extLst>
              </a:tr>
              <a:tr h="436271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1391"/>
                  </a:ext>
                </a:extLst>
              </a:tr>
              <a:tr h="436271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43650"/>
                  </a:ext>
                </a:extLst>
              </a:tr>
              <a:tr h="436271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708"/>
                  </a:ext>
                </a:extLst>
              </a:tr>
              <a:tr h="436271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1418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0E6F4D9-D344-40AF-A3EE-4B5B65F0B9C3}"/>
              </a:ext>
            </a:extLst>
          </p:cNvPr>
          <p:cNvGrpSpPr/>
          <p:nvPr/>
        </p:nvGrpSpPr>
        <p:grpSpPr>
          <a:xfrm>
            <a:off x="3172000" y="2947529"/>
            <a:ext cx="334514" cy="387865"/>
            <a:chOff x="2636634" y="2947529"/>
            <a:chExt cx="334514" cy="387865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D236AA7-8FE9-4BAF-9F97-F9F3B84D835E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2941E54-39BA-4048-9F83-B50C7FC16E0E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F16F1518-2710-4D71-B217-9F616EDE5BC5}"/>
              </a:ext>
            </a:extLst>
          </p:cNvPr>
          <p:cNvSpPr txBox="1"/>
          <p:nvPr/>
        </p:nvSpPr>
        <p:spPr>
          <a:xfrm>
            <a:off x="755650" y="4812886"/>
            <a:ext cx="7632699" cy="1279939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600" b="1" dirty="0"/>
              <a:t>Marisa is not correct. Increasing the size of the divisor will decrease the size of the answer if the dividend remains the same. </a:t>
            </a:r>
          </a:p>
          <a:p>
            <a:pPr>
              <a:spcAft>
                <a:spcPts val="600"/>
              </a:spcAft>
            </a:pPr>
            <a:r>
              <a:rPr lang="en-GB" sz="1600" b="1" dirty="0"/>
              <a:t>The representations show 84 ÷ 4 = 21 and 84 ÷ 2 = 42. When the divisor</a:t>
            </a:r>
            <a:br>
              <a:rPr lang="en-GB" sz="1600" b="1" dirty="0"/>
            </a:br>
            <a:r>
              <a:rPr lang="en-GB" sz="1600" b="1" dirty="0"/>
              <a:t>is smaller, the answer is greater.</a:t>
            </a:r>
          </a:p>
        </p:txBody>
      </p:sp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5A41C5F1-212A-471F-B52E-A083A2E7C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08571"/>
              </p:ext>
            </p:extLst>
          </p:nvPr>
        </p:nvGraphicFramePr>
        <p:xfrm>
          <a:off x="5045348" y="2623505"/>
          <a:ext cx="2948032" cy="1153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445">
                  <a:extLst>
                    <a:ext uri="{9D8B030D-6E8A-4147-A177-3AD203B41FA5}">
                      <a16:colId xmlns:a16="http://schemas.microsoft.com/office/drawing/2014/main" val="741446044"/>
                    </a:ext>
                  </a:extLst>
                </a:gridCol>
                <a:gridCol w="1088587">
                  <a:extLst>
                    <a:ext uri="{9D8B030D-6E8A-4147-A177-3AD203B41FA5}">
                      <a16:colId xmlns:a16="http://schemas.microsoft.com/office/drawing/2014/main" val="1903327456"/>
                    </a:ext>
                  </a:extLst>
                </a:gridCol>
              </a:tblGrid>
              <a:tr h="280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74" marR="5027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74" marR="50274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10775"/>
                  </a:ext>
                </a:extLst>
              </a:tr>
              <a:tr h="436271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1391"/>
                  </a:ext>
                </a:extLst>
              </a:tr>
              <a:tr h="436271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031" marR="67031" marT="33517" marB="33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4365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3D5D29C-AC38-4D73-AA34-4F6FB0DFAA22}"/>
              </a:ext>
            </a:extLst>
          </p:cNvPr>
          <p:cNvGrpSpPr/>
          <p:nvPr/>
        </p:nvGrpSpPr>
        <p:grpSpPr>
          <a:xfrm>
            <a:off x="1911066" y="2950936"/>
            <a:ext cx="842132" cy="341252"/>
            <a:chOff x="1397129" y="2950936"/>
            <a:chExt cx="842132" cy="34125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34705C-B9AB-4E75-8369-25870669C55A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B6E0C9D-1DBA-487C-8018-0E50A8535165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C6CCCFF-6531-4EC9-9A8A-EFD6004D7AE4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5A89CF0-74D2-4638-902A-6766029E96B8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C090CA8-A332-4109-A685-56B917E2D803}"/>
              </a:ext>
            </a:extLst>
          </p:cNvPr>
          <p:cNvGrpSpPr/>
          <p:nvPr/>
        </p:nvGrpSpPr>
        <p:grpSpPr>
          <a:xfrm>
            <a:off x="3172000" y="3379012"/>
            <a:ext cx="334514" cy="387865"/>
            <a:chOff x="2636634" y="2947529"/>
            <a:chExt cx="334514" cy="387865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F6BD601-4FE0-49B7-80B3-E27B2A7CF68B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8EA67FD-EED5-4C97-AD30-4B8B05D4D28C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A8DCA0E-15ED-48AA-9803-969ECA0E05B8}"/>
              </a:ext>
            </a:extLst>
          </p:cNvPr>
          <p:cNvGrpSpPr/>
          <p:nvPr/>
        </p:nvGrpSpPr>
        <p:grpSpPr>
          <a:xfrm>
            <a:off x="1911066" y="3382419"/>
            <a:ext cx="842132" cy="341252"/>
            <a:chOff x="1397129" y="2950936"/>
            <a:chExt cx="842132" cy="341252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C630210-568F-4B83-BD3D-B88B7C5124CF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F6E66C5-72F9-4CA3-9A29-F1CB346DA400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EDBFE0D-2CE3-4D16-9165-C522E6522E35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B009BEE-DD0C-41C1-B069-BF7305EAF7D2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40F6162-792F-4E86-9773-C126BF3D9861}"/>
              </a:ext>
            </a:extLst>
          </p:cNvPr>
          <p:cNvGrpSpPr/>
          <p:nvPr/>
        </p:nvGrpSpPr>
        <p:grpSpPr>
          <a:xfrm>
            <a:off x="3172000" y="3819066"/>
            <a:ext cx="334514" cy="387865"/>
            <a:chOff x="2636634" y="2947529"/>
            <a:chExt cx="334514" cy="387865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AE9D748-DA55-4FCF-B0DD-6B404CF1F985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AE3A409-954B-4F08-9F8B-FFEF2DC4F754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D41CE76-D546-4385-9089-37F64FF7154C}"/>
              </a:ext>
            </a:extLst>
          </p:cNvPr>
          <p:cNvGrpSpPr/>
          <p:nvPr/>
        </p:nvGrpSpPr>
        <p:grpSpPr>
          <a:xfrm>
            <a:off x="1911066" y="3822473"/>
            <a:ext cx="842132" cy="341252"/>
            <a:chOff x="1397129" y="2950936"/>
            <a:chExt cx="842132" cy="341252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D8E14D0-277F-4F4F-9C6D-F9390CDADA81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564E892-5DDE-4ACC-ADFB-F9C7565E2C64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3F7B1A1-18DC-4BDB-AA82-B02CCFDF6320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CD6DD09-03CD-4477-95F0-CC4E4F2E04C5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A524FCA-1332-4F53-809D-26EC0C06EA5C}"/>
              </a:ext>
            </a:extLst>
          </p:cNvPr>
          <p:cNvGrpSpPr/>
          <p:nvPr/>
        </p:nvGrpSpPr>
        <p:grpSpPr>
          <a:xfrm>
            <a:off x="3172000" y="4250549"/>
            <a:ext cx="334514" cy="387865"/>
            <a:chOff x="2636634" y="2947529"/>
            <a:chExt cx="334514" cy="387865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4F94EB0-8BE3-43F7-BCAA-0CBCCCE086CA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72D9F38-8CB4-4DF8-AD3E-D0DB658558AC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7C9425C-3A3D-4432-B54F-DFFE10014C34}"/>
              </a:ext>
            </a:extLst>
          </p:cNvPr>
          <p:cNvGrpSpPr/>
          <p:nvPr/>
        </p:nvGrpSpPr>
        <p:grpSpPr>
          <a:xfrm>
            <a:off x="1911066" y="4253956"/>
            <a:ext cx="842132" cy="341252"/>
            <a:chOff x="1397129" y="2950936"/>
            <a:chExt cx="842132" cy="341252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0DED0B-69A7-4E7D-8B94-71DD75CC7D34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B098F48-1902-485F-B075-46F8BCD384FA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F011EFB-636C-4B7B-9B0E-C81A3944813B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B179F46-DD57-4069-B8A9-B2B154DE2818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07D5CBD-1B20-4A18-B464-A1518259BF39}"/>
              </a:ext>
            </a:extLst>
          </p:cNvPr>
          <p:cNvGrpSpPr/>
          <p:nvPr/>
        </p:nvGrpSpPr>
        <p:grpSpPr>
          <a:xfrm>
            <a:off x="7077032" y="2947529"/>
            <a:ext cx="334514" cy="387865"/>
            <a:chOff x="2636634" y="2947529"/>
            <a:chExt cx="334514" cy="387865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B92F3D0-B22A-47D1-A319-2C8ADD0A2038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48A9E71-398D-4A49-B0A1-124469C970CE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4E3EA21-86B6-468A-9B97-E1AC3A97F00A}"/>
              </a:ext>
            </a:extLst>
          </p:cNvPr>
          <p:cNvGrpSpPr/>
          <p:nvPr/>
        </p:nvGrpSpPr>
        <p:grpSpPr>
          <a:xfrm>
            <a:off x="5143923" y="2950936"/>
            <a:ext cx="842132" cy="341252"/>
            <a:chOff x="1397129" y="2950936"/>
            <a:chExt cx="842132" cy="341252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F2DCAD9-1E9F-4C99-B75E-B036DB8D15AB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A27A296-D342-40CB-863A-BF2B61EB0462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62FE3B3-0B72-4C58-A745-60B9E7241222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32EED15B-F9FC-4BD1-8695-634A095D4639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BE37D1C-205D-4557-A05B-42E095E8A4C2}"/>
              </a:ext>
            </a:extLst>
          </p:cNvPr>
          <p:cNvGrpSpPr/>
          <p:nvPr/>
        </p:nvGrpSpPr>
        <p:grpSpPr>
          <a:xfrm>
            <a:off x="7077032" y="3379012"/>
            <a:ext cx="334514" cy="387865"/>
            <a:chOff x="2636634" y="2947529"/>
            <a:chExt cx="334514" cy="387865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B6D07FE-504E-441D-97B9-37E679FF12ED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EBBF452-A1E0-4D16-8FCA-61187E776122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E32DBFF-9CBE-4989-B1CA-A388D4AF099D}"/>
              </a:ext>
            </a:extLst>
          </p:cNvPr>
          <p:cNvGrpSpPr/>
          <p:nvPr/>
        </p:nvGrpSpPr>
        <p:grpSpPr>
          <a:xfrm>
            <a:off x="5143923" y="3382419"/>
            <a:ext cx="842132" cy="341252"/>
            <a:chOff x="1397129" y="2950936"/>
            <a:chExt cx="842132" cy="341252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C119C80-C45D-4E05-9B00-319858D86686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419879C-DD3C-465B-9FDC-8A950CDFDC2D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E2729E9-DDE1-4A20-8AED-1936D4FF6D03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D4970C1-4141-4D93-9FD3-A61AE130CC95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618C57A-47C0-4E70-B0B1-64E8CC089EC6}"/>
              </a:ext>
            </a:extLst>
          </p:cNvPr>
          <p:cNvGrpSpPr/>
          <p:nvPr/>
        </p:nvGrpSpPr>
        <p:grpSpPr>
          <a:xfrm>
            <a:off x="7486607" y="2947529"/>
            <a:ext cx="334514" cy="387865"/>
            <a:chOff x="2636634" y="2947529"/>
            <a:chExt cx="334514" cy="387865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893AB2C-A5B6-436C-AE24-0EEF12D2C0B3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D889C68C-EB9A-4EA9-A6A3-6E46E8784849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4C9662D-480C-4021-B9AC-773AB88CA2A1}"/>
              </a:ext>
            </a:extLst>
          </p:cNvPr>
          <p:cNvGrpSpPr/>
          <p:nvPr/>
        </p:nvGrpSpPr>
        <p:grpSpPr>
          <a:xfrm>
            <a:off x="7486607" y="3379012"/>
            <a:ext cx="334514" cy="387865"/>
            <a:chOff x="2636634" y="2947529"/>
            <a:chExt cx="334514" cy="387865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3A013681-AEBD-4C30-9B82-ED9280E3D9E7}"/>
                </a:ext>
              </a:extLst>
            </p:cNvPr>
            <p:cNvSpPr/>
            <p:nvPr/>
          </p:nvSpPr>
          <p:spPr>
            <a:xfrm>
              <a:off x="2636634" y="2955666"/>
              <a:ext cx="334514" cy="334512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E08D91F-B57E-4AE1-853B-CFC6FDE5FC95}"/>
                </a:ext>
              </a:extLst>
            </p:cNvPr>
            <p:cNvSpPr/>
            <p:nvPr/>
          </p:nvSpPr>
          <p:spPr>
            <a:xfrm>
              <a:off x="2636634" y="2947529"/>
              <a:ext cx="334514" cy="387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ACFE5AE-59D8-4210-AE91-58148AAC099E}"/>
              </a:ext>
            </a:extLst>
          </p:cNvPr>
          <p:cNvGrpSpPr/>
          <p:nvPr/>
        </p:nvGrpSpPr>
        <p:grpSpPr>
          <a:xfrm>
            <a:off x="5963073" y="2950936"/>
            <a:ext cx="842132" cy="341252"/>
            <a:chOff x="1397129" y="2950936"/>
            <a:chExt cx="842132" cy="341252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96DF3E63-1DA6-4C3C-91D6-C69D7C0F2393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1BAC962C-502D-4DDC-BE27-8F7242C01287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5CAE84E-4A67-4A94-BCC7-189E68E75185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1F42ABA-97DD-46DA-ACCC-FFD88C27511F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72216BC-B379-4A00-8028-24129814E148}"/>
              </a:ext>
            </a:extLst>
          </p:cNvPr>
          <p:cNvGrpSpPr/>
          <p:nvPr/>
        </p:nvGrpSpPr>
        <p:grpSpPr>
          <a:xfrm>
            <a:off x="5963073" y="3382419"/>
            <a:ext cx="842132" cy="341252"/>
            <a:chOff x="1397129" y="2950936"/>
            <a:chExt cx="842132" cy="341252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52C8649D-FAEC-4FCE-BADF-7B6444D2E821}"/>
                </a:ext>
              </a:extLst>
            </p:cNvPr>
            <p:cNvSpPr/>
            <p:nvPr/>
          </p:nvSpPr>
          <p:spPr>
            <a:xfrm>
              <a:off x="1440806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FAAC1D7-24E8-4B0F-8D5B-A73D0560EB0D}"/>
                </a:ext>
              </a:extLst>
            </p:cNvPr>
            <p:cNvSpPr/>
            <p:nvPr/>
          </p:nvSpPr>
          <p:spPr>
            <a:xfrm>
              <a:off x="1397129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69F1CA2-60B1-4591-B28B-DFC141F071C9}"/>
                </a:ext>
              </a:extLst>
            </p:cNvPr>
            <p:cNvSpPr/>
            <p:nvPr/>
          </p:nvSpPr>
          <p:spPr>
            <a:xfrm>
              <a:off x="1855144" y="2950936"/>
              <a:ext cx="341254" cy="341252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F6EE6E4D-83A8-4280-BEFF-E093CA341A1A}"/>
                </a:ext>
              </a:extLst>
            </p:cNvPr>
            <p:cNvSpPr/>
            <p:nvPr/>
          </p:nvSpPr>
          <p:spPr>
            <a:xfrm>
              <a:off x="1811467" y="2952059"/>
              <a:ext cx="4277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8C16ECFC-BDA5-46A1-9745-7E64A763D8AE}"/>
              </a:ext>
            </a:extLst>
          </p:cNvPr>
          <p:cNvSpPr/>
          <p:nvPr/>
        </p:nvSpPr>
        <p:spPr>
          <a:xfrm>
            <a:off x="447430" y="670981"/>
            <a:ext cx="2690053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2 Digits by 1 Digit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567BF3A-7D1F-441D-9EA2-692A1E23026C}"/>
              </a:ext>
            </a:extLst>
          </p:cNvPr>
          <p:cNvSpPr/>
          <p:nvPr/>
        </p:nvSpPr>
        <p:spPr>
          <a:xfrm>
            <a:off x="3137483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522054D-958E-40A2-ABD9-AB962E90F66E}"/>
              </a:ext>
            </a:extLst>
          </p:cNvPr>
          <p:cNvCxnSpPr/>
          <p:nvPr/>
        </p:nvCxnSpPr>
        <p:spPr>
          <a:xfrm>
            <a:off x="3137483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A6EE3C-080F-45E3-A3F9-2B2A582FABB5}"/>
              </a:ext>
            </a:extLst>
          </p:cNvPr>
          <p:cNvSpPr txBox="1"/>
          <p:nvPr/>
        </p:nvSpPr>
        <p:spPr>
          <a:xfrm>
            <a:off x="755650" y="2451856"/>
            <a:ext cx="7632700" cy="464331"/>
          </a:xfrm>
          <a:prstGeom prst="rect">
            <a:avLst/>
          </a:prstGeom>
          <a:solidFill>
            <a:srgbClr val="A673AE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</a:rPr>
              <a:t>How many glasses could she have?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18D87B-E612-418A-B8F1-C7E973909C17}"/>
              </a:ext>
            </a:extLst>
          </p:cNvPr>
          <p:cNvSpPr txBox="1"/>
          <p:nvPr/>
        </p:nvSpPr>
        <p:spPr>
          <a:xfrm>
            <a:off x="755650" y="1341195"/>
            <a:ext cx="7632699" cy="1110661"/>
          </a:xfrm>
          <a:prstGeom prst="rect">
            <a:avLst/>
          </a:prstGeom>
          <a:solidFill>
            <a:schemeClr val="bg1"/>
          </a:solidFill>
          <a:ln w="28575">
            <a:solidFill>
              <a:srgbClr val="A673AE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Lyra has some glasses to pack into boxes. She estimates there are between 80 and 90 glasses. 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If she shares the glasses into four boxes, she has none left over.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061042F-D31E-4FF5-9A08-B63578E1F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25759"/>
              </p:ext>
            </p:extLst>
          </p:nvPr>
        </p:nvGraphicFramePr>
        <p:xfrm>
          <a:off x="1055768" y="3089975"/>
          <a:ext cx="1944000" cy="2086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7414460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03327456"/>
                    </a:ext>
                  </a:extLst>
                </a:gridCol>
              </a:tblGrid>
              <a:tr h="28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4" marR="5177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4" marR="51774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10775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1391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43650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708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1418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47F6FE6-E364-4845-A608-81528A14B768}"/>
              </a:ext>
            </a:extLst>
          </p:cNvPr>
          <p:cNvSpPr txBox="1"/>
          <p:nvPr/>
        </p:nvSpPr>
        <p:spPr>
          <a:xfrm>
            <a:off x="924986" y="5382271"/>
            <a:ext cx="2205564" cy="710552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/>
              <a:t>There could be 80 glasses altogether.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0EEAD4-9B32-47DA-94F3-5888D4B2266C}"/>
              </a:ext>
            </a:extLst>
          </p:cNvPr>
          <p:cNvSpPr txBox="1"/>
          <p:nvPr/>
        </p:nvSpPr>
        <p:spPr>
          <a:xfrm>
            <a:off x="3469219" y="5382271"/>
            <a:ext cx="2205564" cy="710552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/>
              <a:t>There could be 84 glasses altogether.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0E9CD8-9C90-423C-A416-F9C49A816FFE}"/>
              </a:ext>
            </a:extLst>
          </p:cNvPr>
          <p:cNvSpPr txBox="1"/>
          <p:nvPr/>
        </p:nvSpPr>
        <p:spPr>
          <a:xfrm>
            <a:off x="6013452" y="5382271"/>
            <a:ext cx="2205564" cy="710552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/>
              <a:t>There could be 88 glasses altogether.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DB9771-FD6D-4FDC-8700-639D409E7498}"/>
              </a:ext>
            </a:extLst>
          </p:cNvPr>
          <p:cNvGrpSpPr/>
          <p:nvPr/>
        </p:nvGrpSpPr>
        <p:grpSpPr>
          <a:xfrm>
            <a:off x="1125573" y="3435350"/>
            <a:ext cx="810231" cy="1684936"/>
            <a:chOff x="1125573" y="3435350"/>
            <a:chExt cx="810231" cy="168493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A8DFD14-0C8F-4C3B-A459-FC78280B9C96}"/>
                </a:ext>
              </a:extLst>
            </p:cNvPr>
            <p:cNvSpPr/>
            <p:nvPr/>
          </p:nvSpPr>
          <p:spPr>
            <a:xfrm>
              <a:off x="1155363" y="34353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069297F-FD24-4B06-801B-A59C14B07EB7}"/>
                </a:ext>
              </a:extLst>
            </p:cNvPr>
            <p:cNvSpPr/>
            <p:nvPr/>
          </p:nvSpPr>
          <p:spPr>
            <a:xfrm>
              <a:off x="1125573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2B36EB8-A86A-4409-9CCD-F45876517759}"/>
                </a:ext>
              </a:extLst>
            </p:cNvPr>
            <p:cNvSpPr/>
            <p:nvPr/>
          </p:nvSpPr>
          <p:spPr>
            <a:xfrm>
              <a:off x="1555413" y="34353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8061C8-F56D-48EC-AC5E-BDD5790BBEC8}"/>
                </a:ext>
              </a:extLst>
            </p:cNvPr>
            <p:cNvSpPr/>
            <p:nvPr/>
          </p:nvSpPr>
          <p:spPr>
            <a:xfrm>
              <a:off x="1525623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2BED95C-5F22-4D99-97FE-52A908062E60}"/>
                </a:ext>
              </a:extLst>
            </p:cNvPr>
            <p:cNvSpPr/>
            <p:nvPr/>
          </p:nvSpPr>
          <p:spPr>
            <a:xfrm>
              <a:off x="1155363" y="3879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E6D78D5-DC46-4DC0-B802-3692BEBFAB8D}"/>
                </a:ext>
              </a:extLst>
            </p:cNvPr>
            <p:cNvSpPr/>
            <p:nvPr/>
          </p:nvSpPr>
          <p:spPr>
            <a:xfrm>
              <a:off x="1125573" y="3900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B07DD61-FA97-4915-9572-B9A7E5CB232A}"/>
                </a:ext>
              </a:extLst>
            </p:cNvPr>
            <p:cNvSpPr/>
            <p:nvPr/>
          </p:nvSpPr>
          <p:spPr>
            <a:xfrm>
              <a:off x="1555413" y="3879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D76404-FD09-4F2B-A7A5-C7F8E56224F4}"/>
                </a:ext>
              </a:extLst>
            </p:cNvPr>
            <p:cNvSpPr/>
            <p:nvPr/>
          </p:nvSpPr>
          <p:spPr>
            <a:xfrm>
              <a:off x="1525623" y="3900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5EB6F4-2A0C-4537-8BDF-AA4813BEB8F3}"/>
                </a:ext>
              </a:extLst>
            </p:cNvPr>
            <p:cNvSpPr/>
            <p:nvPr/>
          </p:nvSpPr>
          <p:spPr>
            <a:xfrm>
              <a:off x="1155363" y="431800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B86ACB-6C2E-486B-94F1-58BE079D1957}"/>
                </a:ext>
              </a:extLst>
            </p:cNvPr>
            <p:cNvSpPr/>
            <p:nvPr/>
          </p:nvSpPr>
          <p:spPr>
            <a:xfrm>
              <a:off x="1125573" y="433878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758661D-1ABB-4670-BEB2-519D32EE7016}"/>
                </a:ext>
              </a:extLst>
            </p:cNvPr>
            <p:cNvSpPr/>
            <p:nvPr/>
          </p:nvSpPr>
          <p:spPr>
            <a:xfrm>
              <a:off x="1555413" y="431800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B9DE060-8949-4F46-B7FF-80E726FB6F05}"/>
                </a:ext>
              </a:extLst>
            </p:cNvPr>
            <p:cNvSpPr/>
            <p:nvPr/>
          </p:nvSpPr>
          <p:spPr>
            <a:xfrm>
              <a:off x="1525623" y="433878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FED9D2-21A6-4E49-B388-5B2B11D997E8}"/>
                </a:ext>
              </a:extLst>
            </p:cNvPr>
            <p:cNvSpPr/>
            <p:nvPr/>
          </p:nvSpPr>
          <p:spPr>
            <a:xfrm>
              <a:off x="1155363" y="4768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5A0513-02FB-46D6-B700-001F14D0E2E6}"/>
                </a:ext>
              </a:extLst>
            </p:cNvPr>
            <p:cNvSpPr/>
            <p:nvPr/>
          </p:nvSpPr>
          <p:spPr>
            <a:xfrm>
              <a:off x="1125573" y="4789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68A6AF8-287C-4D0F-8B27-5C994D9D42E8}"/>
                </a:ext>
              </a:extLst>
            </p:cNvPr>
            <p:cNvSpPr/>
            <p:nvPr/>
          </p:nvSpPr>
          <p:spPr>
            <a:xfrm>
              <a:off x="1555413" y="4768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3EB138-F5CD-42CA-8AD6-48C275B380C7}"/>
                </a:ext>
              </a:extLst>
            </p:cNvPr>
            <p:cNvSpPr/>
            <p:nvPr/>
          </p:nvSpPr>
          <p:spPr>
            <a:xfrm>
              <a:off x="1525623" y="4789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2C39437E-ED31-4B46-91A2-416BB1564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72289"/>
              </p:ext>
            </p:extLst>
          </p:nvPr>
        </p:nvGraphicFramePr>
        <p:xfrm>
          <a:off x="3600000" y="3089975"/>
          <a:ext cx="1944000" cy="2086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7414460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03327456"/>
                    </a:ext>
                  </a:extLst>
                </a:gridCol>
              </a:tblGrid>
              <a:tr h="28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4" marR="5177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4" marR="51774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10775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1391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43650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708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14180"/>
                  </a:ext>
                </a:extLst>
              </a:tr>
            </a:tbl>
          </a:graphicData>
        </a:graphic>
      </p:graphicFrame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82B8E7BA-EBF6-4076-8280-6DC256158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97804"/>
              </p:ext>
            </p:extLst>
          </p:nvPr>
        </p:nvGraphicFramePr>
        <p:xfrm>
          <a:off x="6144232" y="3089975"/>
          <a:ext cx="1944000" cy="2086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7414460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03327456"/>
                    </a:ext>
                  </a:extLst>
                </a:gridCol>
              </a:tblGrid>
              <a:tr h="28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4" marR="5177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774" marR="51774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10775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1391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43650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708"/>
                  </a:ext>
                </a:extLst>
              </a:tr>
              <a:tr h="44929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32" marR="69032" marT="34517" marB="34517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14180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4A2A11C-556A-4378-A6F1-AC11C1313108}"/>
              </a:ext>
            </a:extLst>
          </p:cNvPr>
          <p:cNvGrpSpPr/>
          <p:nvPr/>
        </p:nvGrpSpPr>
        <p:grpSpPr>
          <a:xfrm>
            <a:off x="3669805" y="3435350"/>
            <a:ext cx="1567469" cy="1689701"/>
            <a:chOff x="3669805" y="3435350"/>
            <a:chExt cx="1567469" cy="168970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8BCC2B6-6B96-4154-86E3-A8F9E509BBFC}"/>
                </a:ext>
              </a:extLst>
            </p:cNvPr>
            <p:cNvSpPr/>
            <p:nvPr/>
          </p:nvSpPr>
          <p:spPr>
            <a:xfrm>
              <a:off x="3699595" y="34353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A9AAFEF-4AA2-4EDB-9301-2E6EF5074458}"/>
                </a:ext>
              </a:extLst>
            </p:cNvPr>
            <p:cNvSpPr/>
            <p:nvPr/>
          </p:nvSpPr>
          <p:spPr>
            <a:xfrm>
              <a:off x="3669805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744B41-6609-4520-A11B-9B951DBAA2E6}"/>
                </a:ext>
              </a:extLst>
            </p:cNvPr>
            <p:cNvSpPr/>
            <p:nvPr/>
          </p:nvSpPr>
          <p:spPr>
            <a:xfrm>
              <a:off x="4099645" y="34353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AD1B882-F0C4-4636-BD95-47D759B9F437}"/>
                </a:ext>
              </a:extLst>
            </p:cNvPr>
            <p:cNvSpPr/>
            <p:nvPr/>
          </p:nvSpPr>
          <p:spPr>
            <a:xfrm>
              <a:off x="4069855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2AB7687-39F4-4171-BED1-909C6F97354A}"/>
                </a:ext>
              </a:extLst>
            </p:cNvPr>
            <p:cNvSpPr/>
            <p:nvPr/>
          </p:nvSpPr>
          <p:spPr>
            <a:xfrm>
              <a:off x="3699595" y="3879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F22E7B2-D9FD-4430-BB6A-B30B474DCC59}"/>
                </a:ext>
              </a:extLst>
            </p:cNvPr>
            <p:cNvSpPr/>
            <p:nvPr/>
          </p:nvSpPr>
          <p:spPr>
            <a:xfrm>
              <a:off x="3669805" y="3900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24A1E94-E12D-4A86-A0F8-76B65E2CC5E0}"/>
                </a:ext>
              </a:extLst>
            </p:cNvPr>
            <p:cNvSpPr/>
            <p:nvPr/>
          </p:nvSpPr>
          <p:spPr>
            <a:xfrm>
              <a:off x="4099645" y="3879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5590F6-F1DE-42CA-8E20-8A83BB74DA56}"/>
                </a:ext>
              </a:extLst>
            </p:cNvPr>
            <p:cNvSpPr/>
            <p:nvPr/>
          </p:nvSpPr>
          <p:spPr>
            <a:xfrm>
              <a:off x="4069855" y="3900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1B42AE7-A8E4-418F-BB2C-F896A32AABC9}"/>
                </a:ext>
              </a:extLst>
            </p:cNvPr>
            <p:cNvSpPr/>
            <p:nvPr/>
          </p:nvSpPr>
          <p:spPr>
            <a:xfrm>
              <a:off x="3699595" y="431800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44E77DE-BD03-4F63-95A7-E054316957A1}"/>
                </a:ext>
              </a:extLst>
            </p:cNvPr>
            <p:cNvSpPr/>
            <p:nvPr/>
          </p:nvSpPr>
          <p:spPr>
            <a:xfrm>
              <a:off x="3669805" y="433878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22397D9-4EDC-44A6-8249-3434261C9C3B}"/>
                </a:ext>
              </a:extLst>
            </p:cNvPr>
            <p:cNvSpPr/>
            <p:nvPr/>
          </p:nvSpPr>
          <p:spPr>
            <a:xfrm>
              <a:off x="4099645" y="431800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992A8C2-E707-40CD-AA3B-80D2D766CEEF}"/>
                </a:ext>
              </a:extLst>
            </p:cNvPr>
            <p:cNvSpPr/>
            <p:nvPr/>
          </p:nvSpPr>
          <p:spPr>
            <a:xfrm>
              <a:off x="4069855" y="433878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AD9D271-C98C-41A8-9358-663E3EA5BBDF}"/>
                </a:ext>
              </a:extLst>
            </p:cNvPr>
            <p:cNvSpPr/>
            <p:nvPr/>
          </p:nvSpPr>
          <p:spPr>
            <a:xfrm>
              <a:off x="3699595" y="4768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1F19FE3-3158-4C88-8CDD-F0452DCFAAAC}"/>
                </a:ext>
              </a:extLst>
            </p:cNvPr>
            <p:cNvSpPr/>
            <p:nvPr/>
          </p:nvSpPr>
          <p:spPr>
            <a:xfrm>
              <a:off x="3669805" y="4789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FBAC7C1-79DE-4141-BDB2-F5D3BC5D38DB}"/>
                </a:ext>
              </a:extLst>
            </p:cNvPr>
            <p:cNvSpPr/>
            <p:nvPr/>
          </p:nvSpPr>
          <p:spPr>
            <a:xfrm>
              <a:off x="4099645" y="4768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60408D4-F4FB-471D-AA53-01B86C1C01E5}"/>
                </a:ext>
              </a:extLst>
            </p:cNvPr>
            <p:cNvSpPr/>
            <p:nvPr/>
          </p:nvSpPr>
          <p:spPr>
            <a:xfrm>
              <a:off x="4069855" y="4789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3D94213-DD99-4469-B8A0-2944B92F25CD}"/>
                </a:ext>
              </a:extLst>
            </p:cNvPr>
            <p:cNvSpPr/>
            <p:nvPr/>
          </p:nvSpPr>
          <p:spPr>
            <a:xfrm>
              <a:off x="4852120" y="3435350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1685160-821B-4CBB-B0CE-0870E8FF970C}"/>
                </a:ext>
              </a:extLst>
            </p:cNvPr>
            <p:cNvSpPr/>
            <p:nvPr/>
          </p:nvSpPr>
          <p:spPr>
            <a:xfrm>
              <a:off x="4827093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3B91384-2CE7-47BA-9D46-F3C7F676D084}"/>
                </a:ext>
              </a:extLst>
            </p:cNvPr>
            <p:cNvSpPr/>
            <p:nvPr/>
          </p:nvSpPr>
          <p:spPr>
            <a:xfrm>
              <a:off x="4852120" y="3873501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5262DDA-10B5-496E-8C53-ACD1C6500ED7}"/>
                </a:ext>
              </a:extLst>
            </p:cNvPr>
            <p:cNvSpPr/>
            <p:nvPr/>
          </p:nvSpPr>
          <p:spPr>
            <a:xfrm>
              <a:off x="4827093" y="3894284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2523E1B-9C85-4576-B09E-5F6B51AEEE8A}"/>
                </a:ext>
              </a:extLst>
            </p:cNvPr>
            <p:cNvSpPr/>
            <p:nvPr/>
          </p:nvSpPr>
          <p:spPr>
            <a:xfrm>
              <a:off x="4852120" y="4325938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D692DC6-860B-4F30-8583-6103C29A3A95}"/>
                </a:ext>
              </a:extLst>
            </p:cNvPr>
            <p:cNvSpPr/>
            <p:nvPr/>
          </p:nvSpPr>
          <p:spPr>
            <a:xfrm>
              <a:off x="4827093" y="4346721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919AA33-0F94-47AC-8ECC-7254EE286948}"/>
                </a:ext>
              </a:extLst>
            </p:cNvPr>
            <p:cNvSpPr/>
            <p:nvPr/>
          </p:nvSpPr>
          <p:spPr>
            <a:xfrm>
              <a:off x="4852120" y="4773615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B4944F0-5CC0-429E-BDA1-F42B0BD68DAF}"/>
                </a:ext>
              </a:extLst>
            </p:cNvPr>
            <p:cNvSpPr/>
            <p:nvPr/>
          </p:nvSpPr>
          <p:spPr>
            <a:xfrm>
              <a:off x="4827093" y="4794398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C31C15-C6F0-4456-879F-8C2CE3FF5D98}"/>
              </a:ext>
            </a:extLst>
          </p:cNvPr>
          <p:cNvGrpSpPr/>
          <p:nvPr/>
        </p:nvGrpSpPr>
        <p:grpSpPr>
          <a:xfrm>
            <a:off x="6214037" y="3435350"/>
            <a:ext cx="1775962" cy="1689701"/>
            <a:chOff x="6214037" y="3435350"/>
            <a:chExt cx="1775962" cy="1689701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FEFEE6B-B65C-4601-9D06-91EFC405352C}"/>
                </a:ext>
              </a:extLst>
            </p:cNvPr>
            <p:cNvSpPr/>
            <p:nvPr/>
          </p:nvSpPr>
          <p:spPr>
            <a:xfrm>
              <a:off x="6243827" y="34353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4A7401-2FFF-4145-AAC8-B1F2625DA30D}"/>
                </a:ext>
              </a:extLst>
            </p:cNvPr>
            <p:cNvSpPr/>
            <p:nvPr/>
          </p:nvSpPr>
          <p:spPr>
            <a:xfrm>
              <a:off x="6214037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B69079A-A45E-46EE-8CC0-E2D7B4F9B022}"/>
                </a:ext>
              </a:extLst>
            </p:cNvPr>
            <p:cNvSpPr/>
            <p:nvPr/>
          </p:nvSpPr>
          <p:spPr>
            <a:xfrm>
              <a:off x="6643877" y="34353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1DB0797-C143-478F-8BE3-40BCD9FD7CF6}"/>
                </a:ext>
              </a:extLst>
            </p:cNvPr>
            <p:cNvSpPr/>
            <p:nvPr/>
          </p:nvSpPr>
          <p:spPr>
            <a:xfrm>
              <a:off x="6614087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91C683B-AF0C-441F-9187-FCCC1BA36F22}"/>
                </a:ext>
              </a:extLst>
            </p:cNvPr>
            <p:cNvSpPr/>
            <p:nvPr/>
          </p:nvSpPr>
          <p:spPr>
            <a:xfrm>
              <a:off x="6243827" y="3879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F23E82-D757-4947-B235-DFE6E0644E35}"/>
                </a:ext>
              </a:extLst>
            </p:cNvPr>
            <p:cNvSpPr/>
            <p:nvPr/>
          </p:nvSpPr>
          <p:spPr>
            <a:xfrm>
              <a:off x="6214037" y="3900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5BAAD12-C042-4FA2-BCCF-4145683F25E7}"/>
                </a:ext>
              </a:extLst>
            </p:cNvPr>
            <p:cNvSpPr/>
            <p:nvPr/>
          </p:nvSpPr>
          <p:spPr>
            <a:xfrm>
              <a:off x="6643877" y="3879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10B70A9-513E-4BE8-8A98-770A644751EC}"/>
                </a:ext>
              </a:extLst>
            </p:cNvPr>
            <p:cNvSpPr/>
            <p:nvPr/>
          </p:nvSpPr>
          <p:spPr>
            <a:xfrm>
              <a:off x="6614087" y="3900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0C2FD9C-C5D7-4447-8556-643F199B556F}"/>
                </a:ext>
              </a:extLst>
            </p:cNvPr>
            <p:cNvSpPr/>
            <p:nvPr/>
          </p:nvSpPr>
          <p:spPr>
            <a:xfrm>
              <a:off x="6243827" y="431800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F827C57-FB6A-46DF-9B6E-4ACEA4181E37}"/>
                </a:ext>
              </a:extLst>
            </p:cNvPr>
            <p:cNvSpPr/>
            <p:nvPr/>
          </p:nvSpPr>
          <p:spPr>
            <a:xfrm>
              <a:off x="6214037" y="433878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B8667D0-C30C-4C0E-A087-5B93C7E3AA08}"/>
                </a:ext>
              </a:extLst>
            </p:cNvPr>
            <p:cNvSpPr/>
            <p:nvPr/>
          </p:nvSpPr>
          <p:spPr>
            <a:xfrm>
              <a:off x="6643877" y="431800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8525ED6-C1A0-4892-A6AC-A2080A848518}"/>
                </a:ext>
              </a:extLst>
            </p:cNvPr>
            <p:cNvSpPr/>
            <p:nvPr/>
          </p:nvSpPr>
          <p:spPr>
            <a:xfrm>
              <a:off x="6614087" y="433878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C39574F-710C-4943-8D67-80F4AAC0A4DF}"/>
                </a:ext>
              </a:extLst>
            </p:cNvPr>
            <p:cNvSpPr/>
            <p:nvPr/>
          </p:nvSpPr>
          <p:spPr>
            <a:xfrm>
              <a:off x="6243827" y="4768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EDF058F-4D33-4373-B1A8-D4B0D36C4953}"/>
                </a:ext>
              </a:extLst>
            </p:cNvPr>
            <p:cNvSpPr/>
            <p:nvPr/>
          </p:nvSpPr>
          <p:spPr>
            <a:xfrm>
              <a:off x="6214037" y="4789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6CF028F-BD3C-48F9-8E11-FC2308624D48}"/>
                </a:ext>
              </a:extLst>
            </p:cNvPr>
            <p:cNvSpPr/>
            <p:nvPr/>
          </p:nvSpPr>
          <p:spPr>
            <a:xfrm>
              <a:off x="6643877" y="4768850"/>
              <a:ext cx="351438" cy="351436"/>
            </a:xfrm>
            <a:prstGeom prst="ellipse">
              <a:avLst/>
            </a:prstGeom>
            <a:solidFill>
              <a:srgbClr val="E9C501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99FFD69-6E68-416A-A7E8-68956EBB5663}"/>
                </a:ext>
              </a:extLst>
            </p:cNvPr>
            <p:cNvSpPr/>
            <p:nvPr/>
          </p:nvSpPr>
          <p:spPr>
            <a:xfrm>
              <a:off x="6614087" y="47896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CA934B2-1E84-4EDD-BA24-724594ED4248}"/>
                </a:ext>
              </a:extLst>
            </p:cNvPr>
            <p:cNvSpPr/>
            <p:nvPr/>
          </p:nvSpPr>
          <p:spPr>
            <a:xfrm>
              <a:off x="7195270" y="3435350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CBE0214-2FB0-4E92-B9B4-861D533A7A9B}"/>
                </a:ext>
              </a:extLst>
            </p:cNvPr>
            <p:cNvSpPr/>
            <p:nvPr/>
          </p:nvSpPr>
          <p:spPr>
            <a:xfrm>
              <a:off x="7170243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D597918-C8DF-4255-AD88-BB5C3404982F}"/>
                </a:ext>
              </a:extLst>
            </p:cNvPr>
            <p:cNvSpPr/>
            <p:nvPr/>
          </p:nvSpPr>
          <p:spPr>
            <a:xfrm>
              <a:off x="7195270" y="3873501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3F44EB1-2B5F-49EF-AF34-129EE9807F3C}"/>
                </a:ext>
              </a:extLst>
            </p:cNvPr>
            <p:cNvSpPr/>
            <p:nvPr/>
          </p:nvSpPr>
          <p:spPr>
            <a:xfrm>
              <a:off x="7170243" y="3894284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F51636C-BCAB-4273-8427-85BA804052C4}"/>
                </a:ext>
              </a:extLst>
            </p:cNvPr>
            <p:cNvSpPr/>
            <p:nvPr/>
          </p:nvSpPr>
          <p:spPr>
            <a:xfrm>
              <a:off x="7195270" y="4325938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7E491F5-258C-4F57-B87B-5E4D6E558287}"/>
                </a:ext>
              </a:extLst>
            </p:cNvPr>
            <p:cNvSpPr/>
            <p:nvPr/>
          </p:nvSpPr>
          <p:spPr>
            <a:xfrm>
              <a:off x="7170243" y="4346721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9E256AA-3E54-4117-B18E-EF8D909DBBC2}"/>
                </a:ext>
              </a:extLst>
            </p:cNvPr>
            <p:cNvSpPr/>
            <p:nvPr/>
          </p:nvSpPr>
          <p:spPr>
            <a:xfrm>
              <a:off x="7195270" y="4773615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652F084-1D77-4933-82FB-D975F7EC5711}"/>
                </a:ext>
              </a:extLst>
            </p:cNvPr>
            <p:cNvSpPr/>
            <p:nvPr/>
          </p:nvSpPr>
          <p:spPr>
            <a:xfrm>
              <a:off x="7170243" y="4794398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C49A089-E359-486E-AD89-27F02A1A87B4}"/>
                </a:ext>
              </a:extLst>
            </p:cNvPr>
            <p:cNvSpPr/>
            <p:nvPr/>
          </p:nvSpPr>
          <p:spPr>
            <a:xfrm>
              <a:off x="7604845" y="3435350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A0AF729-2C77-43AB-8E41-63375035644E}"/>
                </a:ext>
              </a:extLst>
            </p:cNvPr>
            <p:cNvSpPr/>
            <p:nvPr/>
          </p:nvSpPr>
          <p:spPr>
            <a:xfrm>
              <a:off x="7579818" y="3456133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1861501-8718-497F-9B6B-093359895FEA}"/>
                </a:ext>
              </a:extLst>
            </p:cNvPr>
            <p:cNvSpPr/>
            <p:nvPr/>
          </p:nvSpPr>
          <p:spPr>
            <a:xfrm>
              <a:off x="7604845" y="3873501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9E911B40-8DDD-4DE6-B68A-9AE4E4FD6470}"/>
                </a:ext>
              </a:extLst>
            </p:cNvPr>
            <p:cNvSpPr/>
            <p:nvPr/>
          </p:nvSpPr>
          <p:spPr>
            <a:xfrm>
              <a:off x="7579818" y="3894284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8812A96-1171-4866-A4AE-25EA25564583}"/>
                </a:ext>
              </a:extLst>
            </p:cNvPr>
            <p:cNvSpPr/>
            <p:nvPr/>
          </p:nvSpPr>
          <p:spPr>
            <a:xfrm>
              <a:off x="7604845" y="4325938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EBB1900-3452-47A2-8B9B-95B4031C2755}"/>
                </a:ext>
              </a:extLst>
            </p:cNvPr>
            <p:cNvSpPr/>
            <p:nvPr/>
          </p:nvSpPr>
          <p:spPr>
            <a:xfrm>
              <a:off x="7579818" y="4346721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00CA975-997A-444C-AC86-2D6110A14BC0}"/>
                </a:ext>
              </a:extLst>
            </p:cNvPr>
            <p:cNvSpPr/>
            <p:nvPr/>
          </p:nvSpPr>
          <p:spPr>
            <a:xfrm>
              <a:off x="7604845" y="4773615"/>
              <a:ext cx="351438" cy="351436"/>
            </a:xfrm>
            <a:prstGeom prst="ellipse">
              <a:avLst/>
            </a:prstGeom>
            <a:solidFill>
              <a:srgbClr val="E52122"/>
            </a:solidFill>
            <a:ln>
              <a:solidFill>
                <a:srgbClr val="2424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b="1" dirty="0">
                <a:solidFill>
                  <a:schemeClr val="bg1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3D7C6FA-09DA-4837-8782-1726D5BF84E4}"/>
                </a:ext>
              </a:extLst>
            </p:cNvPr>
            <p:cNvSpPr/>
            <p:nvPr/>
          </p:nvSpPr>
          <p:spPr>
            <a:xfrm>
              <a:off x="7579818" y="4794398"/>
              <a:ext cx="4101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D218A396-952D-4434-B6B4-2D4588646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73" y="3833338"/>
            <a:ext cx="1483334" cy="14166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A51001-0A41-4115-B891-03B3BE21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23" y="4027406"/>
            <a:ext cx="1708223" cy="163142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A5F592B8-9D4C-4AA4-9611-513058EED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97" y="3743325"/>
            <a:ext cx="1483334" cy="1416648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4643C53-AC2C-4424-AE99-3FBE0AC2F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81" y="4027406"/>
            <a:ext cx="1708223" cy="16314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109C6C-DD4B-4246-A271-37B02703F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48" y="3484102"/>
            <a:ext cx="743555" cy="1907005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817DB483-CEF5-4686-B80F-486E3906401D}"/>
              </a:ext>
            </a:extLst>
          </p:cNvPr>
          <p:cNvSpPr/>
          <p:nvPr/>
        </p:nvSpPr>
        <p:spPr>
          <a:xfrm>
            <a:off x="447430" y="670981"/>
            <a:ext cx="2690053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2 Digits by 1 Digit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93FAC1-BA2D-4E7C-BE7F-F49BD6FA8E0B}"/>
              </a:ext>
            </a:extLst>
          </p:cNvPr>
          <p:cNvSpPr/>
          <p:nvPr/>
        </p:nvSpPr>
        <p:spPr>
          <a:xfrm>
            <a:off x="3137483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F679BE1-3993-40F2-9C18-466AAF999259}"/>
              </a:ext>
            </a:extLst>
          </p:cNvPr>
          <p:cNvCxnSpPr/>
          <p:nvPr/>
        </p:nvCxnSpPr>
        <p:spPr>
          <a:xfrm>
            <a:off x="3137483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0898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66"/>
          <a:stretch/>
        </p:blipFill>
        <p:spPr>
          <a:xfrm rot="1560000">
            <a:off x="2531319" y="2836642"/>
            <a:ext cx="805823" cy="2305809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5"/>
          <a:stretch/>
        </p:blipFill>
        <p:spPr>
          <a:xfrm rot="1565948">
            <a:off x="1038582" y="2254174"/>
            <a:ext cx="1571272" cy="1589927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50" y="1928694"/>
            <a:ext cx="4038155" cy="41641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75" y="2030898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0898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023478-536C-4DC3-9F78-3665C34D0DBE}"/>
              </a:ext>
            </a:extLst>
          </p:cNvPr>
          <p:cNvSpPr/>
          <p:nvPr/>
        </p:nvSpPr>
        <p:spPr>
          <a:xfrm>
            <a:off x="447430" y="670981"/>
            <a:ext cx="2690053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2 Digits by 1 Digit</a:t>
            </a:r>
          </a:p>
        </p:txBody>
      </p:sp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739025"/>
          </a:xfrm>
        </p:spPr>
        <p:txBody>
          <a:bodyPr/>
          <a:lstStyle/>
          <a:p>
            <a:r>
              <a:rPr lang="en-GB" sz="3000" dirty="0" smtClean="0"/>
              <a:t>Which work should you do?</a:t>
            </a:r>
            <a:br>
              <a:rPr lang="en-GB" sz="30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b="0" dirty="0" smtClean="0"/>
              <a:t>Circles – separate work on the website.</a:t>
            </a:r>
            <a:br>
              <a:rPr lang="en-GB" sz="3000" b="0" dirty="0" smtClean="0"/>
            </a:br>
            <a:r>
              <a:rPr lang="en-GB" sz="3000" b="0" dirty="0"/>
              <a:t/>
            </a:r>
            <a:br>
              <a:rPr lang="en-GB" sz="3000" b="0" dirty="0"/>
            </a:br>
            <a:r>
              <a:rPr lang="en-GB" sz="3000" b="0" dirty="0" smtClean="0"/>
              <a:t>Squares, Hexagons and Pentagons, try to do sheet 1 and 2, but just do 30 – 40 minutes at the most then stop.</a:t>
            </a:r>
            <a:br>
              <a:rPr lang="en-GB" sz="3000" b="0" dirty="0" smtClean="0"/>
            </a:br>
            <a:r>
              <a:rPr lang="en-GB" sz="3000" b="0" dirty="0" smtClean="0"/>
              <a:t/>
            </a:r>
            <a:br>
              <a:rPr lang="en-GB" sz="3000" b="0" dirty="0" smtClean="0"/>
            </a:br>
            <a:r>
              <a:rPr lang="en-GB" sz="3000" b="0" dirty="0" smtClean="0"/>
              <a:t>Octagons – Try all of the sheets, so how far you can get in 30 – 40 minutes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smtClean="0"/>
              <a:t>All groups – draw base ten or a place value grid to help you.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224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8D0BC34-9D32-4DC3-9763-837574C926FC}"/>
              </a:ext>
            </a:extLst>
          </p:cNvPr>
          <p:cNvSpPr/>
          <p:nvPr/>
        </p:nvSpPr>
        <p:spPr>
          <a:xfrm>
            <a:off x="3849189" y="2921726"/>
            <a:ext cx="1445622" cy="101454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622</TotalTime>
  <Words>442</Words>
  <Application>Microsoft Office PowerPoint</Application>
  <PresentationFormat>On-screen Show (4:3)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Twinkl</vt:lpstr>
      <vt:lpstr>Calibri</vt:lpstr>
      <vt:lpstr>Kalam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work should you do?  Circles – separate work on the website.  Squares, Hexagons and Pentagons, try to do sheet 1 and 2, but just do 30 – 40 minutes at the most then stop.  Octagons – Try all of the sheets, so how far you can get in 30 – 40 minutes  All groups – draw base ten or a place value grid to help you.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Mrs R. Slattery</cp:lastModifiedBy>
  <cp:revision>568</cp:revision>
  <dcterms:created xsi:type="dcterms:W3CDTF">2019-11-14T11:30:52Z</dcterms:created>
  <dcterms:modified xsi:type="dcterms:W3CDTF">2021-01-18T14:11:03Z</dcterms:modified>
</cp:coreProperties>
</file>