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9" r:id="rId2"/>
    <p:sldId id="270" r:id="rId3"/>
    <p:sldId id="271" r:id="rId4"/>
    <p:sldId id="275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F831E39-D60C-480F-8005-17547CCB95A0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ADE145A-B16F-468E-85DE-5553E06B38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96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002483D-A007-433E-B472-6B83A5E8D197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599AC1C5-E874-45C3-8E70-08144578B4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54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E2FD791-9A93-4B02-8E94-5ADA3AD822D0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DA12697D-129C-47E7-BB3F-3E4683E54B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93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89BF4CD-C3D0-43CD-AAC7-DA87D3440696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F29812F2-9955-4C90-AFA0-4EEC14F9D7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04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98528C6-5A44-4CCB-9D31-32A7BD9F3588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9D5E9FA0-6F4A-445D-AD36-04334C9AF3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20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808BAFD-8052-467D-9985-E659AF9F9922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C335B781-67B6-440F-A3D1-6C2A15727A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90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959246-AAF3-4600-8D22-9FF7DE90F3BA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8B2CF969-DAF8-4243-B164-1D40FBFFB6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55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59C2A58-DAB3-4AD2-A90B-167A6DDDD934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160E81F-BA15-4780-9C56-07270B7F27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09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F66DF6A-E72A-468A-A41A-64D4F840DF3B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4D451643-C568-4025-94E5-8ABA5AD545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59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A9BFDF1-AA0D-474D-A0F1-90B314D360AE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FA883B1E-AF21-40FA-BB2C-25EDB9C4CA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52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1A3E58E-12AC-4DCB-A627-8DE1FEF9D94A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B5EB7EE-6FD3-4E54-9E81-1F37D99BB8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09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3AFCED2-9C12-4916-BC2B-CBF7C9AC9BC9}" type="datetimeFigureOut">
              <a:rPr lang="en-GB"/>
              <a:pPr>
                <a:defRPr/>
              </a:pPr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12CE63F-AF24-4F61-ABE2-4D02074EDA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230312" y="4372769"/>
            <a:ext cx="6858000" cy="663575"/>
          </a:xfrm>
        </p:spPr>
        <p:txBody>
          <a:bodyPr/>
          <a:lstStyle/>
          <a:p>
            <a:br>
              <a:rPr lang="en-GB" altLang="en-US" sz="3600" dirty="0">
                <a:solidFill>
                  <a:srgbClr val="C00000"/>
                </a:solidFill>
                <a:latin typeface="Candara" pitchFamily="34" charset="0"/>
              </a:rPr>
            </a:br>
            <a:r>
              <a:rPr lang="en-GB" altLang="en-US" sz="3600" dirty="0">
                <a:solidFill>
                  <a:srgbClr val="C00000"/>
                </a:solidFill>
                <a:latin typeface="Candara" pitchFamily="34" charset="0"/>
              </a:rPr>
              <a:t>Y6 Autumn </a:t>
            </a:r>
            <a:r>
              <a:rPr lang="en-GB" altLang="en-US" sz="3600">
                <a:solidFill>
                  <a:srgbClr val="C00000"/>
                </a:solidFill>
                <a:latin typeface="Candara" pitchFamily="34" charset="0"/>
              </a:rPr>
              <a:t>Term 1</a:t>
            </a:r>
            <a:br>
              <a:rPr lang="en-GB" altLang="en-US" sz="3600" dirty="0">
                <a:solidFill>
                  <a:srgbClr val="C00000"/>
                </a:solidFill>
                <a:latin typeface="Candara" pitchFamily="34" charset="0"/>
              </a:rPr>
            </a:br>
            <a:br>
              <a:rPr lang="en-GB" altLang="en-US" sz="3600" dirty="0">
                <a:solidFill>
                  <a:srgbClr val="C00000"/>
                </a:solidFill>
                <a:latin typeface="Candara" pitchFamily="34" charset="0"/>
              </a:rPr>
            </a:br>
            <a:r>
              <a:rPr lang="en-GB" altLang="en-US" sz="3600" dirty="0">
                <a:solidFill>
                  <a:srgbClr val="C00000"/>
                </a:solidFill>
                <a:latin typeface="Candara" pitchFamily="34" charset="0"/>
              </a:rPr>
              <a:t>Key French phrases with audio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11913"/>
            <a:ext cx="9144000" cy="403225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Primary Languages Network 2017	</a:t>
            </a:r>
            <a:r>
              <a:rPr lang="en-GB" altLang="en-US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      	                                         </a:t>
            </a:r>
            <a:r>
              <a:rPr lang="en-GB" altLang="en-US" dirty="0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Languages </a:t>
            </a:r>
            <a:r>
              <a:rPr lang="en-GB" altLang="en-US" dirty="0" err="1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</a:t>
            </a:r>
            <a:r>
              <a:rPr lang="en-GB" altLang="en-US" dirty="0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en-US" sz="2700" dirty="0">
              <a:latin typeface="Candara" panose="020E0502030303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841375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6305917"/>
            <a:ext cx="173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7313" y="119063"/>
            <a:ext cx="9144001" cy="347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50" dirty="0">
                <a:solidFill>
                  <a:srgbClr val="5B9BD5">
                    <a:lumMod val="50000"/>
                  </a:srgbClr>
                </a:solidFill>
                <a:latin typeface="Candara" panose="020E0502030303020204" pitchFamily="34" charset="0"/>
              </a:rPr>
              <a:t>   Primary French </a:t>
            </a:r>
            <a:r>
              <a:rPr lang="en-GB" sz="1650" dirty="0" err="1">
                <a:solidFill>
                  <a:srgbClr val="5B9BD5">
                    <a:lumMod val="50000"/>
                  </a:srgbClr>
                </a:solidFill>
                <a:latin typeface="Candara" panose="020E0502030303020204" pitchFamily="34" charset="0"/>
              </a:rPr>
              <a:t>SoW</a:t>
            </a:r>
            <a:r>
              <a:rPr lang="en-GB" sz="1650" dirty="0">
                <a:solidFill>
                  <a:srgbClr val="5B9BD5">
                    <a:lumMod val="50000"/>
                  </a:srgbClr>
                </a:solidFill>
                <a:latin typeface="Candara" panose="020E0502030303020204" pitchFamily="34" charset="0"/>
              </a:rPr>
              <a:t>                                                                                                          Year 6– Autumn Term 1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1266825"/>
            <a:ext cx="15906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10359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Times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41682"/>
              </p:ext>
            </p:extLst>
          </p:nvPr>
        </p:nvGraphicFramePr>
        <p:xfrm>
          <a:off x="764121" y="1690688"/>
          <a:ext cx="7615758" cy="394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8834">
                  <a:extLst>
                    <a:ext uri="{9D8B030D-6E8A-4147-A177-3AD203B41FA5}">
                      <a16:colId xmlns:a16="http://schemas.microsoft.com/office/drawing/2014/main" val="2231825828"/>
                    </a:ext>
                  </a:extLst>
                </a:gridCol>
                <a:gridCol w="3986924">
                  <a:extLst>
                    <a:ext uri="{9D8B030D-6E8A-4147-A177-3AD203B41FA5}">
                      <a16:colId xmlns:a16="http://schemas.microsoft.com/office/drawing/2014/main" val="2703818412"/>
                    </a:ext>
                  </a:extLst>
                </a:gridCol>
              </a:tblGrid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time is it?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Quelle heure est-il?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308834855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one oc’lock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une heure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571788509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o’clock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Deux heures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0164408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o’clock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Trois heures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41835927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midday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midi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69503872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midnight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minuit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930323746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half past four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quatre heures et demie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264840330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quarter to five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cinq heures moins le quart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990908333"/>
                  </a:ext>
                </a:extLst>
              </a:tr>
              <a:tr h="395923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quarter past six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six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quart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773939525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0" y="6411913"/>
            <a:ext cx="9144000" cy="403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Primary Languages Network 2017	</a:t>
            </a:r>
            <a:r>
              <a:rPr lang="en-GB" altLang="en-US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      	                                         </a:t>
            </a:r>
            <a:r>
              <a:rPr lang="en-GB" altLang="en-US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Languages SoW </a:t>
            </a:r>
            <a:endParaRPr lang="en-GB" altLang="en-US" sz="2700">
              <a:latin typeface="Candara" panose="020E0502030303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6305917"/>
            <a:ext cx="173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6459" y="304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10359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Daily routine Q and A (Part 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29666"/>
              </p:ext>
            </p:extLst>
          </p:nvPr>
        </p:nvGraphicFramePr>
        <p:xfrm>
          <a:off x="764121" y="1366213"/>
          <a:ext cx="7615758" cy="488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8834">
                  <a:extLst>
                    <a:ext uri="{9D8B030D-6E8A-4147-A177-3AD203B41FA5}">
                      <a16:colId xmlns:a16="http://schemas.microsoft.com/office/drawing/2014/main" val="2231825828"/>
                    </a:ext>
                  </a:extLst>
                </a:gridCol>
                <a:gridCol w="3986924">
                  <a:extLst>
                    <a:ext uri="{9D8B030D-6E8A-4147-A177-3AD203B41FA5}">
                      <a16:colId xmlns:a16="http://schemas.microsoft.com/office/drawing/2014/main" val="270381841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do you get up?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te lèves-tu?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30883485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get up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lève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57178850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do you have breakfast?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manges-tu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ton petit </a:t>
                      </a: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déjeuner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64408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breakfast 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mange mon petit déjeuner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41835927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do you go to school?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vas-tu à l'école?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6950387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go to school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vais à l'école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93032374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do you have your lunch?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manges-tu ton déjeuner?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26484033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my lunch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mange mon déjeuner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99090833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do you have playtime?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vas-tu en récréation? 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77393952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playtime at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C'est la récréation à 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3497093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do you go home?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rentres-tu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 la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maison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377512581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0" y="6411913"/>
            <a:ext cx="9144000" cy="403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Primary Languages Network 2017	</a:t>
            </a:r>
            <a:r>
              <a:rPr lang="en-GB" altLang="en-US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      	                                         </a:t>
            </a:r>
            <a:r>
              <a:rPr lang="en-GB" altLang="en-US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Languages SoW </a:t>
            </a:r>
            <a:endParaRPr lang="en-GB" altLang="en-US" sz="2700">
              <a:latin typeface="Candara" panose="020E0502030303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6305917"/>
            <a:ext cx="173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aily_routine_questions_and_answe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185.9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5864" y="113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10359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Daily routine Q and A (Part 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37257"/>
              </p:ext>
            </p:extLst>
          </p:nvPr>
        </p:nvGraphicFramePr>
        <p:xfrm>
          <a:off x="764121" y="1366213"/>
          <a:ext cx="7615758" cy="3785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8834">
                  <a:extLst>
                    <a:ext uri="{9D8B030D-6E8A-4147-A177-3AD203B41FA5}">
                      <a16:colId xmlns:a16="http://schemas.microsoft.com/office/drawing/2014/main" val="2231825828"/>
                    </a:ext>
                  </a:extLst>
                </a:gridCol>
                <a:gridCol w="3986924">
                  <a:extLst>
                    <a:ext uri="{9D8B030D-6E8A-4147-A177-3AD203B41FA5}">
                      <a16:colId xmlns:a16="http://schemas.microsoft.com/office/drawing/2014/main" val="270381841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go home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rentre à la maison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30883485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do you go to bed?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vas-tu te coucher?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57178850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go to bed 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vais me coucher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0164408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Mondays 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lundi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41835927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Tuesdays 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mardi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46950387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go swimming 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vais nager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93032374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play with friends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joue avec des amis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26484033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go to football club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vais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 un club de foot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99090833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you? </a:t>
                      </a: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2773939525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0" y="6411913"/>
            <a:ext cx="9144000" cy="403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Primary Languages Network 2017	</a:t>
            </a:r>
            <a:r>
              <a:rPr lang="en-GB" altLang="en-US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      	                                         </a:t>
            </a:r>
            <a:r>
              <a:rPr lang="en-GB" altLang="en-US">
                <a:solidFill>
                  <a:srgbClr val="1F4E79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Languages SoW </a:t>
            </a:r>
            <a:endParaRPr lang="en-GB" altLang="en-US" sz="2700">
              <a:latin typeface="Candara" panose="020E0502030303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6305917"/>
            <a:ext cx="1736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aily_routine_questions_and_answe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995" end="0.9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5864" y="113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352</TotalTime>
  <Words>337</Words>
  <Application>Microsoft Office PowerPoint</Application>
  <PresentationFormat>On-screen Show (4:3)</PresentationFormat>
  <Paragraphs>67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Comic Sans MS</vt:lpstr>
      <vt:lpstr>Times New Roman</vt:lpstr>
      <vt:lpstr>1_Office Theme</vt:lpstr>
      <vt:lpstr> Y6 Autumn Term 1  Key French phrases with audio</vt:lpstr>
      <vt:lpstr>Times</vt:lpstr>
      <vt:lpstr>Daily routine Q and A (Part 1)</vt:lpstr>
      <vt:lpstr>Daily routine Q and A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hwareing</dc:creator>
  <cp:lastModifiedBy>Miss L. Cross</cp:lastModifiedBy>
  <cp:revision>24</cp:revision>
  <dcterms:created xsi:type="dcterms:W3CDTF">2004-06-30T17:11:05Z</dcterms:created>
  <dcterms:modified xsi:type="dcterms:W3CDTF">2020-10-06T09:59:48Z</dcterms:modified>
</cp:coreProperties>
</file>