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4" r:id="rId8"/>
    <p:sldId id="265" r:id="rId9"/>
    <p:sldId id="267" r:id="rId10"/>
    <p:sldId id="266" r:id="rId11"/>
    <p:sldId id="257"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2" d="100"/>
          <a:sy n="42" d="100"/>
        </p:scale>
        <p:origin x="94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852D728-F8CE-496D-8B04-DF9B32211C4D}"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30A006-55C6-4D81-9043-57EDDD852515}" type="slidenum">
              <a:rPr lang="en-GB" smtClean="0"/>
              <a:t>‹#›</a:t>
            </a:fld>
            <a:endParaRPr lang="en-GB"/>
          </a:p>
        </p:txBody>
      </p:sp>
    </p:spTree>
    <p:extLst>
      <p:ext uri="{BB962C8B-B14F-4D97-AF65-F5344CB8AC3E}">
        <p14:creationId xmlns:p14="http://schemas.microsoft.com/office/powerpoint/2010/main" val="1173018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52D728-F8CE-496D-8B04-DF9B32211C4D}"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30A006-55C6-4D81-9043-57EDDD852515}" type="slidenum">
              <a:rPr lang="en-GB" smtClean="0"/>
              <a:t>‹#›</a:t>
            </a:fld>
            <a:endParaRPr lang="en-GB"/>
          </a:p>
        </p:txBody>
      </p:sp>
    </p:spTree>
    <p:extLst>
      <p:ext uri="{BB962C8B-B14F-4D97-AF65-F5344CB8AC3E}">
        <p14:creationId xmlns:p14="http://schemas.microsoft.com/office/powerpoint/2010/main" val="1050179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52D728-F8CE-496D-8B04-DF9B32211C4D}"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30A006-55C6-4D81-9043-57EDDD852515}" type="slidenum">
              <a:rPr lang="en-GB" smtClean="0"/>
              <a:t>‹#›</a:t>
            </a:fld>
            <a:endParaRPr lang="en-GB"/>
          </a:p>
        </p:txBody>
      </p:sp>
    </p:spTree>
    <p:extLst>
      <p:ext uri="{BB962C8B-B14F-4D97-AF65-F5344CB8AC3E}">
        <p14:creationId xmlns:p14="http://schemas.microsoft.com/office/powerpoint/2010/main" val="3078886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52D728-F8CE-496D-8B04-DF9B32211C4D}"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30A006-55C6-4D81-9043-57EDDD852515}" type="slidenum">
              <a:rPr lang="en-GB" smtClean="0"/>
              <a:t>‹#›</a:t>
            </a:fld>
            <a:endParaRPr lang="en-GB"/>
          </a:p>
        </p:txBody>
      </p:sp>
    </p:spTree>
    <p:extLst>
      <p:ext uri="{BB962C8B-B14F-4D97-AF65-F5344CB8AC3E}">
        <p14:creationId xmlns:p14="http://schemas.microsoft.com/office/powerpoint/2010/main" val="3481975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852D728-F8CE-496D-8B04-DF9B32211C4D}"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30A006-55C6-4D81-9043-57EDDD852515}" type="slidenum">
              <a:rPr lang="en-GB" smtClean="0"/>
              <a:t>‹#›</a:t>
            </a:fld>
            <a:endParaRPr lang="en-GB"/>
          </a:p>
        </p:txBody>
      </p:sp>
    </p:spTree>
    <p:extLst>
      <p:ext uri="{BB962C8B-B14F-4D97-AF65-F5344CB8AC3E}">
        <p14:creationId xmlns:p14="http://schemas.microsoft.com/office/powerpoint/2010/main" val="1902852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852D728-F8CE-496D-8B04-DF9B32211C4D}" type="datetimeFigureOut">
              <a:rPr lang="en-GB" smtClean="0"/>
              <a:t>28/04/2020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30A006-55C6-4D81-9043-57EDDD852515}" type="slidenum">
              <a:rPr lang="en-GB" smtClean="0"/>
              <a:t>‹#›</a:t>
            </a:fld>
            <a:endParaRPr lang="en-GB"/>
          </a:p>
        </p:txBody>
      </p:sp>
    </p:spTree>
    <p:extLst>
      <p:ext uri="{BB962C8B-B14F-4D97-AF65-F5344CB8AC3E}">
        <p14:creationId xmlns:p14="http://schemas.microsoft.com/office/powerpoint/2010/main" val="1555006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852D728-F8CE-496D-8B04-DF9B32211C4D}" type="datetimeFigureOut">
              <a:rPr lang="en-GB" smtClean="0"/>
              <a:t>28/04/2020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730A006-55C6-4D81-9043-57EDDD852515}" type="slidenum">
              <a:rPr lang="en-GB" smtClean="0"/>
              <a:t>‹#›</a:t>
            </a:fld>
            <a:endParaRPr lang="en-GB"/>
          </a:p>
        </p:txBody>
      </p:sp>
    </p:spTree>
    <p:extLst>
      <p:ext uri="{BB962C8B-B14F-4D97-AF65-F5344CB8AC3E}">
        <p14:creationId xmlns:p14="http://schemas.microsoft.com/office/powerpoint/2010/main" val="3043341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852D728-F8CE-496D-8B04-DF9B32211C4D}" type="datetimeFigureOut">
              <a:rPr lang="en-GB" smtClean="0"/>
              <a:t>28/04/2020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730A006-55C6-4D81-9043-57EDDD852515}" type="slidenum">
              <a:rPr lang="en-GB" smtClean="0"/>
              <a:t>‹#›</a:t>
            </a:fld>
            <a:endParaRPr lang="en-GB"/>
          </a:p>
        </p:txBody>
      </p:sp>
    </p:spTree>
    <p:extLst>
      <p:ext uri="{BB962C8B-B14F-4D97-AF65-F5344CB8AC3E}">
        <p14:creationId xmlns:p14="http://schemas.microsoft.com/office/powerpoint/2010/main" val="58109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52D728-F8CE-496D-8B04-DF9B32211C4D}" type="datetimeFigureOut">
              <a:rPr lang="en-GB" smtClean="0"/>
              <a:t>28/04/2020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730A006-55C6-4D81-9043-57EDDD852515}" type="slidenum">
              <a:rPr lang="en-GB" smtClean="0"/>
              <a:t>‹#›</a:t>
            </a:fld>
            <a:endParaRPr lang="en-GB"/>
          </a:p>
        </p:txBody>
      </p:sp>
    </p:spTree>
    <p:extLst>
      <p:ext uri="{BB962C8B-B14F-4D97-AF65-F5344CB8AC3E}">
        <p14:creationId xmlns:p14="http://schemas.microsoft.com/office/powerpoint/2010/main" val="390758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852D728-F8CE-496D-8B04-DF9B32211C4D}" type="datetimeFigureOut">
              <a:rPr lang="en-GB" smtClean="0"/>
              <a:t>28/04/2020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30A006-55C6-4D81-9043-57EDDD852515}" type="slidenum">
              <a:rPr lang="en-GB" smtClean="0"/>
              <a:t>‹#›</a:t>
            </a:fld>
            <a:endParaRPr lang="en-GB"/>
          </a:p>
        </p:txBody>
      </p:sp>
    </p:spTree>
    <p:extLst>
      <p:ext uri="{BB962C8B-B14F-4D97-AF65-F5344CB8AC3E}">
        <p14:creationId xmlns:p14="http://schemas.microsoft.com/office/powerpoint/2010/main" val="2968870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852D728-F8CE-496D-8B04-DF9B32211C4D}" type="datetimeFigureOut">
              <a:rPr lang="en-GB" smtClean="0"/>
              <a:t>28/04/2020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30A006-55C6-4D81-9043-57EDDD852515}" type="slidenum">
              <a:rPr lang="en-GB" smtClean="0"/>
              <a:t>‹#›</a:t>
            </a:fld>
            <a:endParaRPr lang="en-GB"/>
          </a:p>
        </p:txBody>
      </p:sp>
    </p:spTree>
    <p:extLst>
      <p:ext uri="{BB962C8B-B14F-4D97-AF65-F5344CB8AC3E}">
        <p14:creationId xmlns:p14="http://schemas.microsoft.com/office/powerpoint/2010/main" val="2533930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52D728-F8CE-496D-8B04-DF9B32211C4D}" type="datetimeFigureOut">
              <a:rPr lang="en-GB" smtClean="0"/>
              <a:t>28/04/2020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30A006-55C6-4D81-9043-57EDDD852515}" type="slidenum">
              <a:rPr lang="en-GB" smtClean="0"/>
              <a:t>‹#›</a:t>
            </a:fld>
            <a:endParaRPr lang="en-GB"/>
          </a:p>
        </p:txBody>
      </p:sp>
    </p:spTree>
    <p:extLst>
      <p:ext uri="{BB962C8B-B14F-4D97-AF65-F5344CB8AC3E}">
        <p14:creationId xmlns:p14="http://schemas.microsoft.com/office/powerpoint/2010/main" val="2395865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hyperlink" Target="https://www.youtube.com/watch?v=kRkdY8VQx1c" TargetMode="External"/><Relationship Id="rId1" Type="http://schemas.openxmlformats.org/officeDocument/2006/relationships/slideLayout" Target="../slideLayouts/slideLayout2.xml"/><Relationship Id="rId6" Type="http://schemas.openxmlformats.org/officeDocument/2006/relationships/image" Target="http://www.henri-matisse.net/paintings/cy.jpg" TargetMode="External"/><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jpeg"/><Relationship Id="rId7" Type="http://schemas.openxmlformats.org/officeDocument/2006/relationships/hyperlink" Target="http://www.google.co.uk/url?sa=i&amp;rct=j&amp;q=yayoi+kusama+art&amp;source=images&amp;cd=&amp;cad=rja&amp;uact=8&amp;docid=TA2KTOLB8S3UrM&amp;tbnid=mJUfoRFwWXjOPM:&amp;ved=0CAcQjRw&amp;url=http://www.marlboroughfineart.com/biography-Yayoi-Kusama-140.html&amp;ei=HmwpVNWOHZbfaqeGgZAL&amp;psig=AFQjCNEvenq4RGE9YiKb96UTs-uW2vrw_A&amp;ust=1412086845937694" TargetMode="Externa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7.jpeg"/><Relationship Id="rId5" Type="http://schemas.openxmlformats.org/officeDocument/2006/relationships/hyperlink" Target="http://www.google.co.uk/url?sa=i&amp;rct=j&amp;q=yayoi+kusama+art&amp;source=images&amp;cd=&amp;cad=rja&amp;uact=8&amp;docid=6JmqSN_Y5WF5aM&amp;tbnid=bW-DDOZpmiWTLM:&amp;ved=0CAcQjRw&amp;url=http://www.wikiart.org/en/yayoi-kusama/butterfly-1988&amp;ei=M2wpVMaGINPfaIztguAI&amp;psig=AFQjCNEvenq4RGE9YiKb96UTs-uW2vrw_A&amp;ust=1412086845937694" TargetMode="External"/><Relationship Id="rId10" Type="http://schemas.openxmlformats.org/officeDocument/2006/relationships/image" Target="../media/image16.jpeg"/><Relationship Id="rId4" Type="http://schemas.openxmlformats.org/officeDocument/2006/relationships/image" Target="../media/image13.jpeg"/><Relationship Id="rId9" Type="http://schemas.openxmlformats.org/officeDocument/2006/relationships/hyperlink" Target="http://www.google.co.uk/url?sa=i&amp;rct=j&amp;q=japanese+artist+dots&amp;source=images&amp;cd=&amp;cad=rja&amp;uact=8&amp;docid=1U9mLXMJKFjpMM&amp;tbnid=c0U0uv68hZ893M:&amp;ved=0CAcQjRw&amp;url=http://www.theguardian.com/artanddesign/2012/feb/07/yayoi-kusama-tate-modern-damien-hirst&amp;ei=xzAgVPuyOY_aaKy0gPgD&amp;psig=AFQjCNEts7Y5fR12nFlxYvagz4VDXlmjBw&amp;ust=141148167605985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40080"/>
            <a:ext cx="9144000" cy="2050869"/>
          </a:xfrm>
        </p:spPr>
        <p:txBody>
          <a:bodyPr>
            <a:normAutofit/>
          </a:bodyPr>
          <a:lstStyle/>
          <a:p>
            <a:r>
              <a:rPr lang="en-GB" sz="2400" dirty="0" smtClean="0">
                <a:solidFill>
                  <a:srgbClr val="002060"/>
                </a:solidFill>
                <a:latin typeface="Comic Sans MS" panose="030F0702030302020204" pitchFamily="66" charset="0"/>
              </a:rPr>
              <a:t>Hello everyone, </a:t>
            </a:r>
            <a:r>
              <a:rPr lang="en-GB" sz="2400" dirty="0" smtClean="0">
                <a:latin typeface="Comic Sans MS" panose="030F0702030302020204" pitchFamily="66" charset="0"/>
              </a:rPr>
              <a:t/>
            </a:r>
            <a:br>
              <a:rPr lang="en-GB" sz="2400" dirty="0" smtClean="0">
                <a:latin typeface="Comic Sans MS" panose="030F0702030302020204" pitchFamily="66" charset="0"/>
              </a:rPr>
            </a:br>
            <a:r>
              <a:rPr lang="en-GB" sz="2400" dirty="0" smtClean="0">
                <a:latin typeface="Comic Sans MS" panose="030F0702030302020204" pitchFamily="66" charset="0"/>
              </a:rPr>
              <a:t>As you’re all working from home right now,  </a:t>
            </a:r>
            <a:br>
              <a:rPr lang="en-GB" sz="2400" dirty="0" smtClean="0">
                <a:latin typeface="Comic Sans MS" panose="030F0702030302020204" pitchFamily="66" charset="0"/>
              </a:rPr>
            </a:br>
            <a:r>
              <a:rPr lang="en-GB" sz="2400" dirty="0" smtClean="0">
                <a:latin typeface="Comic Sans MS" panose="030F0702030302020204" pitchFamily="66" charset="0"/>
              </a:rPr>
              <a:t>I thought I could share some ideas for you to create your own </a:t>
            </a:r>
            <a:br>
              <a:rPr lang="en-GB" sz="2400" dirty="0" smtClean="0">
                <a:latin typeface="Comic Sans MS" panose="030F0702030302020204" pitchFamily="66" charset="0"/>
              </a:rPr>
            </a:br>
            <a:r>
              <a:rPr lang="en-GB" sz="3200" dirty="0" smtClean="0">
                <a:solidFill>
                  <a:srgbClr val="FF0000"/>
                </a:solidFill>
                <a:latin typeface="Comic Sans MS" panose="030F0702030302020204" pitchFamily="66" charset="0"/>
              </a:rPr>
              <a:t>‘L</a:t>
            </a:r>
            <a:r>
              <a:rPr lang="en-GB" sz="3200" dirty="0" smtClean="0">
                <a:solidFill>
                  <a:srgbClr val="00B050"/>
                </a:solidFill>
                <a:latin typeface="Comic Sans MS" panose="030F0702030302020204" pitchFamily="66" charset="0"/>
              </a:rPr>
              <a:t>o</a:t>
            </a:r>
            <a:r>
              <a:rPr lang="en-GB" sz="3200" dirty="0" smtClean="0">
                <a:solidFill>
                  <a:srgbClr val="0070C0"/>
                </a:solidFill>
                <a:latin typeface="Comic Sans MS" panose="030F0702030302020204" pitchFamily="66" charset="0"/>
              </a:rPr>
              <a:t>c</a:t>
            </a:r>
            <a:r>
              <a:rPr lang="en-GB" sz="3200" dirty="0" smtClean="0">
                <a:solidFill>
                  <a:srgbClr val="002060"/>
                </a:solidFill>
                <a:latin typeface="Comic Sans MS" panose="030F0702030302020204" pitchFamily="66" charset="0"/>
              </a:rPr>
              <a:t>k</a:t>
            </a:r>
            <a:r>
              <a:rPr lang="en-GB" sz="3200" dirty="0" smtClean="0">
                <a:solidFill>
                  <a:srgbClr val="FFC000"/>
                </a:solidFill>
                <a:latin typeface="Comic Sans MS" panose="030F0702030302020204" pitchFamily="66" charset="0"/>
              </a:rPr>
              <a:t>d</a:t>
            </a:r>
            <a:r>
              <a:rPr lang="en-GB" sz="3200" dirty="0" smtClean="0">
                <a:solidFill>
                  <a:srgbClr val="FF0000"/>
                </a:solidFill>
                <a:latin typeface="Comic Sans MS" panose="030F0702030302020204" pitchFamily="66" charset="0"/>
              </a:rPr>
              <a:t>o</a:t>
            </a:r>
            <a:r>
              <a:rPr lang="en-GB" sz="3200" dirty="0" smtClean="0">
                <a:solidFill>
                  <a:schemeClr val="accent5"/>
                </a:solidFill>
                <a:latin typeface="Comic Sans MS" panose="030F0702030302020204" pitchFamily="66" charset="0"/>
              </a:rPr>
              <a:t>w</a:t>
            </a:r>
            <a:r>
              <a:rPr lang="en-GB" sz="3200" dirty="0" smtClean="0">
                <a:solidFill>
                  <a:srgbClr val="00B050"/>
                </a:solidFill>
                <a:latin typeface="Comic Sans MS" panose="030F0702030302020204" pitchFamily="66" charset="0"/>
              </a:rPr>
              <a:t>n</a:t>
            </a:r>
            <a:r>
              <a:rPr lang="en-GB" sz="3200" dirty="0" smtClean="0">
                <a:solidFill>
                  <a:srgbClr val="FF0000"/>
                </a:solidFill>
                <a:latin typeface="Comic Sans MS" panose="030F0702030302020204" pitchFamily="66" charset="0"/>
              </a:rPr>
              <a:t> </a:t>
            </a:r>
            <a:r>
              <a:rPr lang="en-GB" sz="3200" dirty="0" smtClean="0">
                <a:solidFill>
                  <a:srgbClr val="7030A0"/>
                </a:solidFill>
                <a:latin typeface="Comic Sans MS" panose="030F0702030302020204" pitchFamily="66" charset="0"/>
              </a:rPr>
              <a:t>A</a:t>
            </a:r>
            <a:r>
              <a:rPr lang="en-GB" sz="3200" dirty="0" smtClean="0">
                <a:solidFill>
                  <a:srgbClr val="C00000"/>
                </a:solidFill>
                <a:latin typeface="Comic Sans MS" panose="030F0702030302020204" pitchFamily="66" charset="0"/>
              </a:rPr>
              <a:t>r</a:t>
            </a:r>
            <a:r>
              <a:rPr lang="en-GB" sz="3200" dirty="0" smtClean="0">
                <a:solidFill>
                  <a:srgbClr val="0070C0"/>
                </a:solidFill>
                <a:latin typeface="Comic Sans MS" panose="030F0702030302020204" pitchFamily="66" charset="0"/>
              </a:rPr>
              <a:t>t</a:t>
            </a:r>
            <a:r>
              <a:rPr lang="en-GB" sz="3200" dirty="0" smtClean="0">
                <a:solidFill>
                  <a:srgbClr val="FFFF00"/>
                </a:solidFill>
                <a:latin typeface="Comic Sans MS" panose="030F0702030302020204" pitchFamily="66" charset="0"/>
              </a:rPr>
              <a:t>w</a:t>
            </a:r>
            <a:r>
              <a:rPr lang="en-GB" sz="3200" dirty="0" smtClean="0">
                <a:solidFill>
                  <a:srgbClr val="002060"/>
                </a:solidFill>
                <a:latin typeface="Comic Sans MS" panose="030F0702030302020204" pitchFamily="66" charset="0"/>
              </a:rPr>
              <a:t>o</a:t>
            </a:r>
            <a:r>
              <a:rPr lang="en-GB" sz="3200" dirty="0" smtClean="0">
                <a:solidFill>
                  <a:schemeClr val="accent1"/>
                </a:solidFill>
                <a:latin typeface="Comic Sans MS" panose="030F0702030302020204" pitchFamily="66" charset="0"/>
              </a:rPr>
              <a:t>r</a:t>
            </a:r>
            <a:r>
              <a:rPr lang="en-GB" sz="3200" dirty="0" smtClean="0">
                <a:solidFill>
                  <a:srgbClr val="FF0000"/>
                </a:solidFill>
                <a:latin typeface="Comic Sans MS" panose="030F0702030302020204" pitchFamily="66" charset="0"/>
              </a:rPr>
              <a:t>k’.</a:t>
            </a:r>
            <a:r>
              <a:rPr lang="en-GB" sz="2400" dirty="0" smtClean="0">
                <a:latin typeface="Comic Sans MS" panose="030F0702030302020204" pitchFamily="66" charset="0"/>
              </a:rPr>
              <a:t/>
            </a:r>
            <a:br>
              <a:rPr lang="en-GB" sz="2400" dirty="0" smtClean="0">
                <a:latin typeface="Comic Sans MS" panose="030F0702030302020204" pitchFamily="66" charset="0"/>
              </a:rPr>
            </a:br>
            <a:endParaRPr lang="en-GB" sz="2400" dirty="0">
              <a:latin typeface="Comic Sans MS" panose="030F0702030302020204" pitchFamily="66" charset="0"/>
            </a:endParaRPr>
          </a:p>
        </p:txBody>
      </p:sp>
      <p:sp>
        <p:nvSpPr>
          <p:cNvPr id="3" name="Subtitle 2"/>
          <p:cNvSpPr>
            <a:spLocks noGrp="1"/>
          </p:cNvSpPr>
          <p:nvPr>
            <p:ph type="subTitle" idx="1"/>
          </p:nvPr>
        </p:nvSpPr>
        <p:spPr>
          <a:xfrm>
            <a:off x="1693817" y="4114800"/>
            <a:ext cx="9144000" cy="2142308"/>
          </a:xfrm>
        </p:spPr>
        <p:txBody>
          <a:bodyPr>
            <a:normAutofit/>
          </a:bodyPr>
          <a:lstStyle/>
          <a:p>
            <a:r>
              <a:rPr lang="en-GB" dirty="0" smtClean="0">
                <a:solidFill>
                  <a:srgbClr val="FF0000"/>
                </a:solidFill>
                <a:latin typeface="Comic Sans MS" panose="030F0702030302020204" pitchFamily="66" charset="0"/>
              </a:rPr>
              <a:t>I know you all have your own creative style and technique, </a:t>
            </a:r>
          </a:p>
          <a:p>
            <a:r>
              <a:rPr lang="en-GB" dirty="0" smtClean="0">
                <a:solidFill>
                  <a:srgbClr val="FF0000"/>
                </a:solidFill>
                <a:latin typeface="Comic Sans MS" panose="030F0702030302020204" pitchFamily="66" charset="0"/>
              </a:rPr>
              <a:t>and enjoy the work of many different artists.</a:t>
            </a:r>
          </a:p>
          <a:p>
            <a:r>
              <a:rPr lang="en-GB" dirty="0" smtClean="0">
                <a:latin typeface="Comic Sans MS" panose="030F0702030302020204" pitchFamily="66" charset="0"/>
              </a:rPr>
              <a:t>I too have my favourites…here are a few!</a:t>
            </a:r>
          </a:p>
          <a:p>
            <a:r>
              <a:rPr lang="en-GB" dirty="0" smtClean="0">
                <a:solidFill>
                  <a:srgbClr val="7030A0"/>
                </a:solidFill>
                <a:latin typeface="Comic Sans MS" panose="030F0702030302020204" pitchFamily="66" charset="0"/>
              </a:rPr>
              <a:t>I’ve included some ideas for you to create and share your work with everyone.</a:t>
            </a:r>
          </a:p>
          <a:p>
            <a:endParaRPr lang="en-GB" dirty="0" smtClean="0">
              <a:solidFill>
                <a:srgbClr val="7030A0"/>
              </a:solidFill>
              <a:latin typeface="Comic Sans MS" panose="030F0702030302020204" pitchFamily="66" charset="0"/>
            </a:endParaRPr>
          </a:p>
          <a:p>
            <a:endParaRPr lang="en-GB" dirty="0">
              <a:latin typeface="Comic Sans MS" panose="030F0702030302020204" pitchFamily="66" charset="0"/>
            </a:endParaRPr>
          </a:p>
        </p:txBody>
      </p:sp>
      <p:pic>
        <p:nvPicPr>
          <p:cNvPr id="4" name="Picture 3" descr="logo-project"/>
          <p:cNvPicPr/>
          <p:nvPr/>
        </p:nvPicPr>
        <p:blipFill>
          <a:blip r:embed="rId2" cstate="print"/>
          <a:srcRect/>
          <a:stretch>
            <a:fillRect/>
          </a:stretch>
        </p:blipFill>
        <p:spPr bwMode="auto">
          <a:xfrm>
            <a:off x="5368562" y="2418034"/>
            <a:ext cx="1454876" cy="1696766"/>
          </a:xfrm>
          <a:prstGeom prst="rect">
            <a:avLst/>
          </a:prstGeom>
          <a:noFill/>
          <a:ln w="9525">
            <a:noFill/>
            <a:miter lim="800000"/>
            <a:headEnd/>
            <a:tailEnd/>
          </a:ln>
        </p:spPr>
      </p:pic>
    </p:spTree>
    <p:extLst>
      <p:ext uri="{BB962C8B-B14F-4D97-AF65-F5344CB8AC3E}">
        <p14:creationId xmlns:p14="http://schemas.microsoft.com/office/powerpoint/2010/main" val="812551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gger Trees Near Warter Or/Ou Peinture Sur Le Motif Pour Le Nouvel Age Post-Photographique"/>
          <p:cNvPicPr/>
          <p:nvPr/>
        </p:nvPicPr>
        <p:blipFill>
          <a:blip r:embed="rId2">
            <a:extLst>
              <a:ext uri="{28A0092B-C50C-407E-A947-70E740481C1C}">
                <a14:useLocalDpi xmlns:a14="http://schemas.microsoft.com/office/drawing/2010/main" val="0"/>
              </a:ext>
            </a:extLst>
          </a:blip>
          <a:srcRect/>
          <a:stretch>
            <a:fillRect/>
          </a:stretch>
        </p:blipFill>
        <p:spPr bwMode="auto">
          <a:xfrm>
            <a:off x="748302" y="245426"/>
            <a:ext cx="5731510" cy="2160905"/>
          </a:xfrm>
          <a:prstGeom prst="rect">
            <a:avLst/>
          </a:prstGeom>
          <a:noFill/>
          <a:ln>
            <a:noFill/>
          </a:ln>
        </p:spPr>
      </p:pic>
      <p:pic>
        <p:nvPicPr>
          <p:cNvPr id="5" name="Picture 4" descr="http://www.luxq.com/wp-content/uploads/2012/05/dh-hockney-pace-wildenstein.jpg"/>
          <p:cNvPicPr/>
          <p:nvPr/>
        </p:nvPicPr>
        <p:blipFill>
          <a:blip r:embed="rId3">
            <a:extLst>
              <a:ext uri="{28A0092B-C50C-407E-A947-70E740481C1C}">
                <a14:useLocalDpi xmlns:a14="http://schemas.microsoft.com/office/drawing/2010/main" val="0"/>
              </a:ext>
            </a:extLst>
          </a:blip>
          <a:srcRect/>
          <a:stretch>
            <a:fillRect/>
          </a:stretch>
        </p:blipFill>
        <p:spPr bwMode="auto">
          <a:xfrm>
            <a:off x="748302" y="3208020"/>
            <a:ext cx="5467350" cy="3467100"/>
          </a:xfrm>
          <a:prstGeom prst="rect">
            <a:avLst/>
          </a:prstGeom>
          <a:noFill/>
          <a:ln>
            <a:noFill/>
          </a:ln>
        </p:spPr>
      </p:pic>
      <p:pic>
        <p:nvPicPr>
          <p:cNvPr id="6" name="Picture 5" descr="http://www.luxq.com/wp-content/uploads/2012/05/david-hockney-garrowby-hill.jpg"/>
          <p:cNvPicPr/>
          <p:nvPr/>
        </p:nvPicPr>
        <p:blipFill>
          <a:blip r:embed="rId4">
            <a:extLst>
              <a:ext uri="{28A0092B-C50C-407E-A947-70E740481C1C}">
                <a14:useLocalDpi xmlns:a14="http://schemas.microsoft.com/office/drawing/2010/main" val="0"/>
              </a:ext>
            </a:extLst>
          </a:blip>
          <a:srcRect/>
          <a:stretch>
            <a:fillRect/>
          </a:stretch>
        </p:blipFill>
        <p:spPr bwMode="auto">
          <a:xfrm>
            <a:off x="7001691" y="3331029"/>
            <a:ext cx="4750798" cy="3231242"/>
          </a:xfrm>
          <a:prstGeom prst="rect">
            <a:avLst/>
          </a:prstGeom>
          <a:noFill/>
          <a:ln>
            <a:noFill/>
          </a:ln>
        </p:spPr>
      </p:pic>
      <p:pic>
        <p:nvPicPr>
          <p:cNvPr id="8" name="Picture 7" descr="http://ancienttofuture.files.wordpress.com/2012/03/untitled-tree-2021-april.jpg"/>
          <p:cNvPicPr/>
          <p:nvPr/>
        </p:nvPicPr>
        <p:blipFill>
          <a:blip r:embed="rId5">
            <a:extLst>
              <a:ext uri="{28A0092B-C50C-407E-A947-70E740481C1C}">
                <a14:useLocalDpi xmlns:a14="http://schemas.microsoft.com/office/drawing/2010/main" val="0"/>
              </a:ext>
            </a:extLst>
          </a:blip>
          <a:srcRect/>
          <a:stretch>
            <a:fillRect/>
          </a:stretch>
        </p:blipFill>
        <p:spPr bwMode="auto">
          <a:xfrm>
            <a:off x="7135223" y="388800"/>
            <a:ext cx="3618684" cy="2631485"/>
          </a:xfrm>
          <a:prstGeom prst="rect">
            <a:avLst/>
          </a:prstGeom>
          <a:noFill/>
          <a:ln>
            <a:noFill/>
          </a:ln>
        </p:spPr>
      </p:pic>
      <p:sp>
        <p:nvSpPr>
          <p:cNvPr id="9" name="TextBox 8"/>
          <p:cNvSpPr txBox="1"/>
          <p:nvPr/>
        </p:nvSpPr>
        <p:spPr>
          <a:xfrm>
            <a:off x="748302" y="2622509"/>
            <a:ext cx="4938220" cy="369332"/>
          </a:xfrm>
          <a:prstGeom prst="rect">
            <a:avLst/>
          </a:prstGeom>
          <a:noFill/>
        </p:spPr>
        <p:txBody>
          <a:bodyPr wrap="square" rtlCol="0">
            <a:spAutoFit/>
          </a:bodyPr>
          <a:lstStyle/>
          <a:p>
            <a:r>
              <a:rPr lang="en-GB" dirty="0" smtClean="0">
                <a:latin typeface="Comic Sans MS" panose="030F0702030302020204" pitchFamily="66" charset="0"/>
              </a:rPr>
              <a:t>David </a:t>
            </a:r>
            <a:r>
              <a:rPr lang="en-GB" dirty="0" err="1" smtClean="0">
                <a:latin typeface="Comic Sans MS" panose="030F0702030302020204" pitchFamily="66" charset="0"/>
              </a:rPr>
              <a:t>Hockney</a:t>
            </a:r>
            <a:r>
              <a:rPr lang="en-GB" dirty="0" smtClean="0">
                <a:latin typeface="Comic Sans MS" panose="030F0702030302020204" pitchFamily="66" charset="0"/>
              </a:rPr>
              <a:t> – Bright, bold landscapes</a:t>
            </a:r>
            <a:endParaRPr lang="en-GB" dirty="0">
              <a:latin typeface="Comic Sans MS" panose="030F0702030302020204" pitchFamily="66" charset="0"/>
            </a:endParaRPr>
          </a:p>
        </p:txBody>
      </p:sp>
    </p:spTree>
    <p:extLst>
      <p:ext uri="{BB962C8B-B14F-4D97-AF65-F5344CB8AC3E}">
        <p14:creationId xmlns:p14="http://schemas.microsoft.com/office/powerpoint/2010/main" val="181431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16372"/>
          </a:xfrm>
        </p:spPr>
        <p:txBody>
          <a:bodyPr>
            <a:normAutofit fontScale="90000"/>
          </a:bodyPr>
          <a:lstStyle/>
          <a:p>
            <a:pPr algn="ctr"/>
            <a:r>
              <a:rPr lang="en-GB" sz="2400" dirty="0" smtClean="0">
                <a:latin typeface="Comic Sans MS" panose="030F0702030302020204" pitchFamily="66" charset="0"/>
              </a:rPr>
              <a:t>Everywhere you look there are images of </a:t>
            </a:r>
            <a:br>
              <a:rPr lang="en-GB" sz="2400" dirty="0" smtClean="0">
                <a:latin typeface="Comic Sans MS" panose="030F0702030302020204" pitchFamily="66" charset="0"/>
              </a:rPr>
            </a:br>
            <a:r>
              <a:rPr lang="en-GB" sz="2400" dirty="0" smtClean="0">
                <a:solidFill>
                  <a:srgbClr val="FF0000"/>
                </a:solidFill>
                <a:latin typeface="Comic Sans MS" panose="030F0702030302020204" pitchFamily="66" charset="0"/>
              </a:rPr>
              <a:t>H</a:t>
            </a:r>
            <a:r>
              <a:rPr lang="en-GB" sz="2400" dirty="0" smtClean="0">
                <a:solidFill>
                  <a:srgbClr val="0070C0"/>
                </a:solidFill>
                <a:latin typeface="Comic Sans MS" panose="030F0702030302020204" pitchFamily="66" charset="0"/>
              </a:rPr>
              <a:t>O</a:t>
            </a:r>
            <a:r>
              <a:rPr lang="en-GB" sz="2400" dirty="0" smtClean="0">
                <a:solidFill>
                  <a:srgbClr val="7030A0"/>
                </a:solidFill>
                <a:latin typeface="Comic Sans MS" panose="030F0702030302020204" pitchFamily="66" charset="0"/>
              </a:rPr>
              <a:t>P</a:t>
            </a:r>
            <a:r>
              <a:rPr lang="en-GB" sz="2400" dirty="0" smtClean="0">
                <a:solidFill>
                  <a:schemeClr val="accent4"/>
                </a:solidFill>
                <a:latin typeface="Comic Sans MS" panose="030F0702030302020204" pitchFamily="66" charset="0"/>
              </a:rPr>
              <a:t>E</a:t>
            </a:r>
            <a:r>
              <a:rPr lang="en-GB" sz="2400" dirty="0" smtClean="0">
                <a:latin typeface="Comic Sans MS" panose="030F0702030302020204" pitchFamily="66" charset="0"/>
              </a:rPr>
              <a:t> </a:t>
            </a:r>
            <a:br>
              <a:rPr lang="en-GB" sz="2400" dirty="0" smtClean="0">
                <a:latin typeface="Comic Sans MS" panose="030F0702030302020204" pitchFamily="66" charset="0"/>
              </a:rPr>
            </a:br>
            <a:r>
              <a:rPr lang="en-GB" sz="2400" dirty="0" smtClean="0">
                <a:latin typeface="Comic Sans MS" panose="030F0702030302020204" pitchFamily="66" charset="0"/>
              </a:rPr>
              <a:t>in the form of a Rainbow.</a:t>
            </a:r>
            <a:br>
              <a:rPr lang="en-GB" sz="2400" dirty="0" smtClean="0">
                <a:latin typeface="Comic Sans MS" panose="030F0702030302020204" pitchFamily="66" charset="0"/>
              </a:rPr>
            </a:br>
            <a:r>
              <a:rPr lang="en-GB" sz="2400" dirty="0" smtClean="0">
                <a:latin typeface="Comic Sans MS" panose="030F0702030302020204" pitchFamily="66" charset="0"/>
              </a:rPr>
              <a:t>Your lockdown artwork could depict a rainbow.</a:t>
            </a:r>
            <a:br>
              <a:rPr lang="en-GB" sz="2400" dirty="0" smtClean="0">
                <a:latin typeface="Comic Sans MS" panose="030F0702030302020204" pitchFamily="66" charset="0"/>
              </a:rPr>
            </a:br>
            <a:r>
              <a:rPr lang="en-GB" sz="2400" dirty="0" smtClean="0">
                <a:latin typeface="Comic Sans MS" panose="030F0702030302020204" pitchFamily="66" charset="0"/>
              </a:rPr>
              <a:t> I love patterns in artwork so you might add pattern and detail into the bands of the arc.</a:t>
            </a:r>
            <a:br>
              <a:rPr lang="en-GB" sz="2400" dirty="0" smtClean="0">
                <a:latin typeface="Comic Sans MS" panose="030F0702030302020204" pitchFamily="66" charset="0"/>
              </a:rPr>
            </a:br>
            <a:r>
              <a:rPr lang="en-GB" sz="2400" dirty="0" smtClean="0">
                <a:latin typeface="Comic Sans MS" panose="030F0702030302020204" pitchFamily="66" charset="0"/>
              </a:rPr>
              <a:t>Make sure it’s big, bright and colourful!</a:t>
            </a:r>
            <a:br>
              <a:rPr lang="en-GB" sz="2400" dirty="0" smtClean="0">
                <a:latin typeface="Comic Sans MS" panose="030F0702030302020204" pitchFamily="66" charset="0"/>
              </a:rPr>
            </a:br>
            <a:r>
              <a:rPr lang="en-GB" sz="2400" dirty="0" smtClean="0">
                <a:latin typeface="Comic Sans MS" panose="030F0702030302020204" pitchFamily="66" charset="0"/>
              </a:rPr>
              <a:t> </a:t>
            </a:r>
            <a:endParaRPr lang="en-GB" sz="2400" dirty="0">
              <a:latin typeface="Comic Sans MS" panose="030F0702030302020204" pitchFamily="66" charset="0"/>
            </a:endParaRPr>
          </a:p>
        </p:txBody>
      </p:sp>
      <p:pic>
        <p:nvPicPr>
          <p:cNvPr id="1026" name="Picture 2" descr="Star Cutouts Ltd Rainbow Cardboard Cut Out Party Scene Decoration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837" y="2374265"/>
            <a:ext cx="747406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785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3469"/>
            <a:ext cx="10515600" cy="1555116"/>
          </a:xfrm>
        </p:spPr>
        <p:txBody>
          <a:bodyPr>
            <a:normAutofit fontScale="90000"/>
          </a:bodyPr>
          <a:lstStyle/>
          <a:p>
            <a:pPr algn="ctr"/>
            <a:r>
              <a:rPr lang="en-GB" sz="2400" dirty="0" smtClean="0">
                <a:solidFill>
                  <a:srgbClr val="FF0000"/>
                </a:solidFill>
                <a:latin typeface="Comic Sans MS" panose="030F0702030302020204" pitchFamily="66" charset="0"/>
              </a:rPr>
              <a:t>Lockdown artwork </a:t>
            </a:r>
            <a:r>
              <a:rPr lang="en-GB" sz="2400" dirty="0">
                <a:latin typeface="Comic Sans MS" panose="030F0702030302020204" pitchFamily="66" charset="0"/>
              </a:rPr>
              <a:t/>
            </a:r>
            <a:br>
              <a:rPr lang="en-GB" sz="2400" dirty="0">
                <a:latin typeface="Comic Sans MS" panose="030F0702030302020204" pitchFamily="66" charset="0"/>
              </a:rPr>
            </a:br>
            <a:r>
              <a:rPr lang="en-GB" sz="2400" dirty="0" smtClean="0">
                <a:latin typeface="Comic Sans MS" panose="030F0702030302020204" pitchFamily="66" charset="0"/>
              </a:rPr>
              <a:t>I’ve shown you a small selection of the hundreds of fabulous artists in world.</a:t>
            </a:r>
            <a:br>
              <a:rPr lang="en-GB" sz="2400" dirty="0" smtClean="0">
                <a:latin typeface="Comic Sans MS" panose="030F0702030302020204" pitchFamily="66" charset="0"/>
              </a:rPr>
            </a:br>
            <a:r>
              <a:rPr lang="en-GB" sz="2400" dirty="0" smtClean="0">
                <a:latin typeface="Comic Sans MS" panose="030F0702030302020204" pitchFamily="66" charset="0"/>
              </a:rPr>
              <a:t>You can create your artwork in any form:</a:t>
            </a:r>
            <a:br>
              <a:rPr lang="en-GB" sz="2400" dirty="0" smtClean="0">
                <a:latin typeface="Comic Sans MS" panose="030F0702030302020204" pitchFamily="66" charset="0"/>
              </a:rPr>
            </a:br>
            <a:r>
              <a:rPr lang="en-GB" sz="2400" dirty="0" smtClean="0">
                <a:solidFill>
                  <a:srgbClr val="0070C0"/>
                </a:solidFill>
                <a:latin typeface="Comic Sans MS" panose="030F0702030302020204" pitchFamily="66" charset="0"/>
              </a:rPr>
              <a:t>drawing, painting, collage, textiles, sculpture, printing</a:t>
            </a:r>
            <a:r>
              <a:rPr lang="en-GB" sz="2400" dirty="0" smtClean="0">
                <a:latin typeface="Comic Sans MS" panose="030F0702030302020204" pitchFamily="66" charset="0"/>
              </a:rPr>
              <a:t>.</a:t>
            </a:r>
            <a:br>
              <a:rPr lang="en-GB" sz="2400" dirty="0" smtClean="0">
                <a:latin typeface="Comic Sans MS" panose="030F0702030302020204" pitchFamily="66" charset="0"/>
              </a:rPr>
            </a:br>
            <a:r>
              <a:rPr lang="en-GB" sz="2400" dirty="0" smtClean="0">
                <a:latin typeface="Comic Sans MS" panose="030F0702030302020204" pitchFamily="66" charset="0"/>
              </a:rPr>
              <a:t>If you prefer you can find an artists style you really like and create your own artwork in their style, use books or the internet to help </a:t>
            </a:r>
            <a:r>
              <a:rPr lang="en-GB" sz="2400" smtClean="0">
                <a:latin typeface="Comic Sans MS" panose="030F0702030302020204" pitchFamily="66" charset="0"/>
              </a:rPr>
              <a:t>you research artists.</a:t>
            </a:r>
            <a:r>
              <a:rPr lang="en-GB" sz="2400" dirty="0" smtClean="0">
                <a:latin typeface="Comic Sans MS" panose="030F0702030302020204" pitchFamily="66" charset="0"/>
              </a:rPr>
              <a:t/>
            </a:r>
            <a:br>
              <a:rPr lang="en-GB" sz="2400" dirty="0" smtClean="0">
                <a:latin typeface="Comic Sans MS" panose="030F0702030302020204" pitchFamily="66" charset="0"/>
              </a:rPr>
            </a:br>
            <a:r>
              <a:rPr lang="en-GB" sz="2400" dirty="0" smtClean="0">
                <a:solidFill>
                  <a:srgbClr val="00B050"/>
                </a:solidFill>
                <a:latin typeface="Comic Sans MS" panose="030F0702030302020204" pitchFamily="66" charset="0"/>
              </a:rPr>
              <a:t>Be creative and ENJOY!</a:t>
            </a:r>
            <a:r>
              <a:rPr lang="en-GB" sz="2400" dirty="0" smtClean="0">
                <a:latin typeface="Comic Sans MS" panose="030F0702030302020204" pitchFamily="66" charset="0"/>
              </a:rPr>
              <a:t/>
            </a:r>
            <a:br>
              <a:rPr lang="en-GB" sz="2400" dirty="0" smtClean="0">
                <a:latin typeface="Comic Sans MS" panose="030F0702030302020204" pitchFamily="66" charset="0"/>
              </a:rPr>
            </a:br>
            <a:r>
              <a:rPr lang="en-GB" sz="2400" dirty="0" smtClean="0">
                <a:latin typeface="Comic Sans MS" panose="030F0702030302020204" pitchFamily="66" charset="0"/>
              </a:rPr>
              <a:t> </a:t>
            </a:r>
            <a:br>
              <a:rPr lang="en-GB" sz="2400" dirty="0" smtClean="0">
                <a:latin typeface="Comic Sans MS" panose="030F0702030302020204" pitchFamily="66" charset="0"/>
              </a:rPr>
            </a:br>
            <a:r>
              <a:rPr lang="en-GB" sz="2400" dirty="0" smtClean="0">
                <a:latin typeface="Comic Sans MS" panose="030F0702030302020204" pitchFamily="66" charset="0"/>
              </a:rPr>
              <a:t/>
            </a:r>
            <a:br>
              <a:rPr lang="en-GB" sz="2400" dirty="0" smtClean="0">
                <a:latin typeface="Comic Sans MS" panose="030F0702030302020204" pitchFamily="66" charset="0"/>
              </a:rPr>
            </a:br>
            <a:endParaRPr lang="en-GB" sz="2400" dirty="0">
              <a:latin typeface="Comic Sans MS" panose="030F0702030302020204" pitchFamily="66" charset="0"/>
            </a:endParaRPr>
          </a:p>
        </p:txBody>
      </p:sp>
      <p:sp>
        <p:nvSpPr>
          <p:cNvPr id="3" name="Content Placeholder 2"/>
          <p:cNvSpPr>
            <a:spLocks noGrp="1"/>
          </p:cNvSpPr>
          <p:nvPr>
            <p:ph idx="1"/>
          </p:nvPr>
        </p:nvSpPr>
        <p:spPr>
          <a:xfrm>
            <a:off x="838200" y="2648585"/>
            <a:ext cx="10515600" cy="3595461"/>
          </a:xfrm>
        </p:spPr>
        <p:txBody>
          <a:bodyPr>
            <a:normAutofit/>
          </a:bodyPr>
          <a:lstStyle/>
          <a:p>
            <a:r>
              <a:rPr lang="en-GB" sz="2400" dirty="0" smtClean="0">
                <a:latin typeface="Comic Sans MS" panose="030F0702030302020204" pitchFamily="66" charset="0"/>
              </a:rPr>
              <a:t>Please send a copy (photograph or computer generated image) to your class page or teachers’ email address. </a:t>
            </a:r>
          </a:p>
          <a:p>
            <a:r>
              <a:rPr lang="en-GB" sz="2400" dirty="0" smtClean="0">
                <a:latin typeface="Comic Sans MS" panose="030F0702030302020204" pitchFamily="66" charset="0"/>
              </a:rPr>
              <a:t>They will forward it onto me.</a:t>
            </a:r>
          </a:p>
          <a:p>
            <a:r>
              <a:rPr lang="en-GB" sz="2400" dirty="0" smtClean="0">
                <a:latin typeface="Comic Sans MS" panose="030F0702030302020204" pitchFamily="66" charset="0"/>
              </a:rPr>
              <a:t>You can also send your original piece of artwork into school by post, or pop it through the letter box.</a:t>
            </a:r>
          </a:p>
          <a:p>
            <a:r>
              <a:rPr lang="en-GB" sz="2400" dirty="0" smtClean="0">
                <a:latin typeface="Comic Sans MS" panose="030F0702030302020204" pitchFamily="66" charset="0"/>
              </a:rPr>
              <a:t>I will print and display your work in school ready for when we return.</a:t>
            </a:r>
          </a:p>
          <a:p>
            <a:r>
              <a:rPr lang="en-GB" sz="2400" dirty="0" smtClean="0">
                <a:latin typeface="Comic Sans MS" panose="030F0702030302020204" pitchFamily="66" charset="0"/>
              </a:rPr>
              <a:t>Keep Safe, Stay Home and be creative.</a:t>
            </a:r>
          </a:p>
          <a:p>
            <a:r>
              <a:rPr lang="en-GB" sz="2400" dirty="0" smtClean="0">
                <a:latin typeface="Comic Sans MS" panose="030F0702030302020204" pitchFamily="66" charset="0"/>
              </a:rPr>
              <a:t>I look forward to seeing your fantastic work – from Mrs Coulston </a:t>
            </a:r>
          </a:p>
          <a:p>
            <a:endParaRPr lang="en-GB" sz="2400" dirty="0" smtClean="0">
              <a:latin typeface="Comic Sans MS" panose="030F0702030302020204" pitchFamily="66" charset="0"/>
            </a:endParaRPr>
          </a:p>
          <a:p>
            <a:endParaRPr lang="en-GB" sz="2400" dirty="0">
              <a:latin typeface="Comic Sans MS" panose="030F0702030302020204" pitchFamily="66" charset="0"/>
            </a:endParaRPr>
          </a:p>
        </p:txBody>
      </p:sp>
      <p:pic>
        <p:nvPicPr>
          <p:cNvPr id="4098" name="Picture 2" descr="Palette Artist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2888" y="5087983"/>
            <a:ext cx="1521823" cy="1521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854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2400" dirty="0" smtClean="0">
                <a:latin typeface="Comic Sans MS" panose="030F0702030302020204" pitchFamily="66" charset="0"/>
              </a:rPr>
              <a:t>Paul Klee</a:t>
            </a:r>
            <a:br>
              <a:rPr lang="en-GB" sz="2400" dirty="0" smtClean="0">
                <a:latin typeface="Comic Sans MS" panose="030F0702030302020204" pitchFamily="66" charset="0"/>
              </a:rPr>
            </a:br>
            <a:r>
              <a:rPr lang="en-GB" sz="2400" dirty="0" smtClean="0">
                <a:latin typeface="Comic Sans MS" panose="030F0702030302020204" pitchFamily="66" charset="0"/>
              </a:rPr>
              <a:t>‘Take a line for a walk’</a:t>
            </a:r>
            <a:br>
              <a:rPr lang="en-GB" sz="2400" dirty="0" smtClean="0">
                <a:latin typeface="Comic Sans MS" panose="030F0702030302020204" pitchFamily="66" charset="0"/>
              </a:rPr>
            </a:br>
            <a:r>
              <a:rPr lang="en-GB" sz="2400" dirty="0" smtClean="0">
                <a:latin typeface="Comic Sans MS" panose="030F0702030302020204" pitchFamily="66" charset="0"/>
              </a:rPr>
              <a:t/>
            </a:r>
            <a:br>
              <a:rPr lang="en-GB" sz="2400" dirty="0" smtClean="0">
                <a:latin typeface="Comic Sans MS" panose="030F0702030302020204" pitchFamily="66" charset="0"/>
              </a:rPr>
            </a:br>
            <a:endParaRPr lang="en-GB" sz="2400" dirty="0">
              <a:latin typeface="Comic Sans MS" panose="030F0702030302020204" pitchFamily="66" charset="0"/>
            </a:endParaRPr>
          </a:p>
        </p:txBody>
      </p:sp>
      <p:pic>
        <p:nvPicPr>
          <p:cNvPr id="4" name="Picture 6" descr="Image result for paul klee quote taking a line for a wal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354603"/>
            <a:ext cx="4935583" cy="23226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paul klee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9477" y="1323227"/>
            <a:ext cx="3190875" cy="48768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paul kle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3285" y="2138091"/>
            <a:ext cx="2286192" cy="36145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flipH="1">
            <a:off x="838200" y="3761627"/>
            <a:ext cx="4661265" cy="3416320"/>
          </a:xfrm>
          <a:prstGeom prst="rect">
            <a:avLst/>
          </a:prstGeom>
          <a:noFill/>
        </p:spPr>
        <p:txBody>
          <a:bodyPr wrap="square" rtlCol="0">
            <a:spAutoFit/>
          </a:bodyPr>
          <a:lstStyle/>
          <a:p>
            <a:r>
              <a:rPr lang="en-GB" dirty="0" smtClean="0">
                <a:latin typeface="Comic Sans MS" panose="030F0702030302020204" pitchFamily="66" charset="0"/>
              </a:rPr>
              <a:t>You can create sketchy drawings from lines that emerge when you move your pencil across the paper.</a:t>
            </a:r>
          </a:p>
          <a:p>
            <a:r>
              <a:rPr lang="en-GB" dirty="0">
                <a:latin typeface="Comic Sans MS" panose="030F0702030302020204" pitchFamily="66" charset="0"/>
              </a:rPr>
              <a:t>T</a:t>
            </a:r>
            <a:r>
              <a:rPr lang="en-GB" dirty="0" smtClean="0">
                <a:latin typeface="Comic Sans MS" panose="030F0702030302020204" pitchFamily="66" charset="0"/>
              </a:rPr>
              <a:t>o start with </a:t>
            </a:r>
            <a:r>
              <a:rPr lang="en-GB" dirty="0">
                <a:latin typeface="Comic Sans MS" panose="030F0702030302020204" pitchFamily="66" charset="0"/>
              </a:rPr>
              <a:t>t</a:t>
            </a:r>
            <a:r>
              <a:rPr lang="en-GB" dirty="0" smtClean="0">
                <a:latin typeface="Comic Sans MS" panose="030F0702030302020204" pitchFamily="66" charset="0"/>
              </a:rPr>
              <a:t>hink about movement and flow rather than about an image - just see what evolves.</a:t>
            </a:r>
          </a:p>
          <a:p>
            <a:r>
              <a:rPr lang="en-GB" dirty="0" smtClean="0">
                <a:latin typeface="Comic Sans MS" panose="030F0702030302020204" pitchFamily="66" charset="0"/>
              </a:rPr>
              <a:t>Fill any spaces with pattern and colour or fill in the background or draw on coloured paper.</a:t>
            </a:r>
          </a:p>
          <a:p>
            <a:r>
              <a:rPr lang="en-GB" dirty="0" smtClean="0">
                <a:latin typeface="Comic Sans MS" panose="030F0702030302020204" pitchFamily="66" charset="0"/>
              </a:rPr>
              <a:t>Use a computer program (paint.net or </a:t>
            </a:r>
            <a:r>
              <a:rPr lang="en-GB" dirty="0" err="1" smtClean="0">
                <a:latin typeface="Comic Sans MS" panose="030F0702030302020204" pitchFamily="66" charset="0"/>
              </a:rPr>
              <a:t>purplemash</a:t>
            </a:r>
            <a:r>
              <a:rPr lang="en-GB" dirty="0" smtClean="0">
                <a:latin typeface="Comic Sans MS" panose="030F0702030302020204" pitchFamily="66" charset="0"/>
              </a:rPr>
              <a:t>) if you prefer.</a:t>
            </a:r>
          </a:p>
          <a:p>
            <a:endParaRPr lang="en-GB" dirty="0">
              <a:latin typeface="Comic Sans MS" panose="030F0702030302020204" pitchFamily="66" charset="0"/>
            </a:endParaRPr>
          </a:p>
        </p:txBody>
      </p:sp>
    </p:spTree>
    <p:extLst>
      <p:ext uri="{BB962C8B-B14F-4D97-AF65-F5344CB8AC3E}">
        <p14:creationId xmlns:p14="http://schemas.microsoft.com/office/powerpoint/2010/main" val="1565783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137" y="209623"/>
            <a:ext cx="10515600" cy="1325563"/>
          </a:xfrm>
        </p:spPr>
        <p:txBody>
          <a:bodyPr>
            <a:normAutofit fontScale="90000"/>
          </a:bodyPr>
          <a:lstStyle/>
          <a:p>
            <a:pPr algn="ctr"/>
            <a:r>
              <a:rPr lang="en-GB" sz="2400" dirty="0" smtClean="0">
                <a:latin typeface="Comic Sans MS" panose="030F0702030302020204" pitchFamily="66" charset="0"/>
              </a:rPr>
              <a:t>Henri Matisse</a:t>
            </a:r>
            <a:br>
              <a:rPr lang="en-GB" sz="2400" dirty="0" smtClean="0">
                <a:latin typeface="Comic Sans MS" panose="030F0702030302020204" pitchFamily="66" charset="0"/>
              </a:rPr>
            </a:br>
            <a:r>
              <a:rPr lang="en-GB" sz="2400" dirty="0">
                <a:hlinkClick r:id="rId2"/>
              </a:rPr>
              <a:t>https://</a:t>
            </a:r>
            <a:r>
              <a:rPr lang="en-GB" sz="2400" dirty="0" smtClean="0">
                <a:hlinkClick r:id="rId2"/>
              </a:rPr>
              <a:t>www.youtube.com/watch?v=kRkdY8VQx1c</a:t>
            </a:r>
            <a:r>
              <a:rPr lang="en-GB" sz="2400" dirty="0" smtClean="0"/>
              <a:t/>
            </a:r>
            <a:br>
              <a:rPr lang="en-GB" sz="2400" dirty="0" smtClean="0"/>
            </a:br>
            <a:r>
              <a:rPr lang="en-GB" sz="2400" dirty="0"/>
              <a:t/>
            </a:r>
            <a:br>
              <a:rPr lang="en-GB" sz="2400" dirty="0"/>
            </a:br>
            <a:endParaRPr lang="en-GB" sz="2400" dirty="0">
              <a:latin typeface="Comic Sans MS" panose="030F0702030302020204" pitchFamily="66" charset="0"/>
            </a:endParaRPr>
          </a:p>
        </p:txBody>
      </p:sp>
      <p:pic>
        <p:nvPicPr>
          <p:cNvPr id="4" name="Picture 2" descr="HENRI MATISSE WATERCOLOR STILL LIFE | Matisse paintings, Matisse ..."/>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37013" y="2605702"/>
            <a:ext cx="2771758" cy="33815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nd Painted Henri Matisse The Cat With Red Fish Painting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0653" y="2590954"/>
            <a:ext cx="2269169" cy="33962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35131" y="935021"/>
            <a:ext cx="11573692" cy="1846659"/>
          </a:xfrm>
          <a:prstGeom prst="rect">
            <a:avLst/>
          </a:prstGeom>
          <a:noFill/>
        </p:spPr>
        <p:txBody>
          <a:bodyPr wrap="square" rtlCol="0">
            <a:spAutoFit/>
          </a:bodyPr>
          <a:lstStyle/>
          <a:p>
            <a:pPr algn="ctr"/>
            <a:r>
              <a:rPr lang="en-GB" sz="1600" dirty="0" smtClean="0">
                <a:latin typeface="Comic Sans MS" panose="030F0702030302020204" pitchFamily="66" charset="0"/>
              </a:rPr>
              <a:t>As a young man Matisse created many still life paintings, portraits and landscapes in bright bold colours. </a:t>
            </a:r>
          </a:p>
          <a:p>
            <a:pPr algn="ctr"/>
            <a:r>
              <a:rPr lang="en-GB" sz="1600" dirty="0" smtClean="0">
                <a:latin typeface="Comic Sans MS" panose="030F0702030302020204" pitchFamily="66" charset="0"/>
              </a:rPr>
              <a:t>As he grew older and his health declined, Matisse created some of his best and most famous work in collage – </a:t>
            </a:r>
          </a:p>
          <a:p>
            <a:pPr algn="ctr"/>
            <a:r>
              <a:rPr lang="en-GB" sz="1600" dirty="0" smtClean="0">
                <a:latin typeface="Comic Sans MS" panose="030F0702030302020204" pitchFamily="66" charset="0"/>
              </a:rPr>
              <a:t>‘</a:t>
            </a:r>
            <a:r>
              <a:rPr lang="en-GB" sz="1600" dirty="0">
                <a:latin typeface="Comic Sans MS" panose="030F0702030302020204" pitchFamily="66" charset="0"/>
              </a:rPr>
              <a:t>t</a:t>
            </a:r>
            <a:r>
              <a:rPr lang="en-GB" sz="1600" dirty="0" smtClean="0">
                <a:latin typeface="Comic Sans MS" panose="030F0702030302020204" pitchFamily="66" charset="0"/>
              </a:rPr>
              <a:t>he cut-outs’.</a:t>
            </a:r>
          </a:p>
          <a:p>
            <a:pPr algn="ctr"/>
            <a:r>
              <a:rPr lang="en-GB" sz="1600" dirty="0" smtClean="0">
                <a:latin typeface="Comic Sans MS" panose="030F0702030302020204" pitchFamily="66" charset="0"/>
              </a:rPr>
              <a:t>You can create a painting of your garden, house, room, an object or a landscape you’ve seen whilst out walking.</a:t>
            </a:r>
          </a:p>
          <a:p>
            <a:pPr algn="ctr"/>
            <a:r>
              <a:rPr lang="en-GB" sz="1600" dirty="0" smtClean="0">
                <a:latin typeface="Comic Sans MS" panose="030F0702030302020204" pitchFamily="66" charset="0"/>
              </a:rPr>
              <a:t>You can create a collage in the style of Matisse, by cutting and layering coloured paper (or paper you’ve painted), to make patterns or images of birds, flowers and animals.</a:t>
            </a:r>
          </a:p>
          <a:p>
            <a:pPr algn="ctr"/>
            <a:endParaRPr lang="en-GB" dirty="0"/>
          </a:p>
        </p:txBody>
      </p:sp>
      <p:pic>
        <p:nvPicPr>
          <p:cNvPr id="1026" name="Picture 2" descr="http://www.henri-matisse.net/paintings/cy.jpg"/>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074535" y="2531257"/>
            <a:ext cx="4072754" cy="2612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MoMA | Henri Matisse: The Cut-Out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13882" y="4964099"/>
            <a:ext cx="1897289" cy="18939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Matisse's Vivid Cut-Outs: Now in London, Soon New York - WSJ"/>
          <p:cNvPicPr>
            <a:picLocks noChangeAspect="1" noChangeArrowheads="1"/>
          </p:cNvPicPr>
          <p:nvPr/>
        </p:nvPicPr>
        <p:blipFill rotWithShape="1">
          <a:blip r:embed="rId8">
            <a:extLst>
              <a:ext uri="{28A0092B-C50C-407E-A947-70E740481C1C}">
                <a14:useLocalDpi xmlns:a14="http://schemas.microsoft.com/office/drawing/2010/main" val="0"/>
              </a:ext>
            </a:extLst>
          </a:blip>
          <a:srcRect l="18216" r="17281"/>
          <a:stretch/>
        </p:blipFill>
        <p:spPr bwMode="auto">
          <a:xfrm>
            <a:off x="9245407" y="2475366"/>
            <a:ext cx="2373241" cy="24551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atisse Beasts Of The Sea - Lessons - Tes Teach"/>
          <p:cNvPicPr>
            <a:picLocks noChangeAspect="1" noChangeArrowheads="1"/>
          </p:cNvPicPr>
          <p:nvPr/>
        </p:nvPicPr>
        <p:blipFill rotWithShape="1">
          <a:blip r:embed="rId9">
            <a:extLst>
              <a:ext uri="{28A0092B-C50C-407E-A947-70E740481C1C}">
                <a14:useLocalDpi xmlns:a14="http://schemas.microsoft.com/office/drawing/2010/main" val="0"/>
              </a:ext>
            </a:extLst>
          </a:blip>
          <a:srcRect t="14609" b="11127"/>
          <a:stretch/>
        </p:blipFill>
        <p:spPr bwMode="auto">
          <a:xfrm>
            <a:off x="5239637" y="5095883"/>
            <a:ext cx="3200688" cy="178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838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2400" dirty="0" smtClean="0">
                <a:latin typeface="Comic Sans MS" panose="030F0702030302020204" pitchFamily="66" charset="0"/>
              </a:rPr>
              <a:t>Yayoi </a:t>
            </a:r>
            <a:r>
              <a:rPr lang="en-GB" sz="2400" dirty="0" err="1" smtClean="0">
                <a:latin typeface="Comic Sans MS" panose="030F0702030302020204" pitchFamily="66" charset="0"/>
              </a:rPr>
              <a:t>Kusama</a:t>
            </a:r>
            <a:r>
              <a:rPr lang="en-GB" sz="2400" dirty="0" smtClean="0">
                <a:latin typeface="Comic Sans MS" panose="030F0702030302020204" pitchFamily="66" charset="0"/>
              </a:rPr>
              <a:t/>
            </a:r>
            <a:br>
              <a:rPr lang="en-GB" sz="2400" dirty="0" smtClean="0">
                <a:latin typeface="Comic Sans MS" panose="030F0702030302020204" pitchFamily="66" charset="0"/>
              </a:rPr>
            </a:br>
            <a:r>
              <a:rPr lang="en-GB" sz="2400" dirty="0" smtClean="0">
                <a:latin typeface="Comic Sans MS" panose="030F0702030302020204" pitchFamily="66" charset="0"/>
              </a:rPr>
              <a:t>This Japanese artist just loves pattern – but especially dots!</a:t>
            </a:r>
            <a:br>
              <a:rPr lang="en-GB" sz="2400" dirty="0" smtClean="0">
                <a:latin typeface="Comic Sans MS" panose="030F0702030302020204" pitchFamily="66" charset="0"/>
              </a:rPr>
            </a:br>
            <a:r>
              <a:rPr lang="en-GB" sz="2400" dirty="0" smtClean="0">
                <a:latin typeface="Comic Sans MS" panose="030F0702030302020204" pitchFamily="66" charset="0"/>
              </a:rPr>
              <a:t>You can create images in her style by going wild with dots and circles. Use very bright colours to make you work ‘pop’ out from the page!</a:t>
            </a:r>
            <a:br>
              <a:rPr lang="en-GB" sz="2400" dirty="0" smtClean="0">
                <a:latin typeface="Comic Sans MS" panose="030F0702030302020204" pitchFamily="66" charset="0"/>
              </a:rPr>
            </a:br>
            <a:endParaRPr lang="en-GB" sz="2400" dirty="0">
              <a:latin typeface="Comic Sans MS" panose="030F0702030302020204" pitchFamily="66" charset="0"/>
            </a:endParaRPr>
          </a:p>
        </p:txBody>
      </p:sp>
      <p:pic>
        <p:nvPicPr>
          <p:cNvPr id="5" name="Content Placeholder 4" descr="kusama_eternityofeternaleternity_16.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27863" y="1690688"/>
            <a:ext cx="2534194" cy="2772501"/>
          </a:xfrm>
          <a:prstGeom prst="rect">
            <a:avLst/>
          </a:prstGeom>
          <a:noFill/>
          <a:ln>
            <a:noFill/>
          </a:ln>
        </p:spPr>
      </p:pic>
      <p:pic>
        <p:nvPicPr>
          <p:cNvPr id="6" name="Picture 5" descr="kusama_eternityofeternaleternity_19.jpg"/>
          <p:cNvPicPr/>
          <p:nvPr/>
        </p:nvPicPr>
        <p:blipFill>
          <a:blip r:embed="rId3">
            <a:extLst>
              <a:ext uri="{28A0092B-C50C-407E-A947-70E740481C1C}">
                <a14:useLocalDpi xmlns:a14="http://schemas.microsoft.com/office/drawing/2010/main" val="0"/>
              </a:ext>
            </a:extLst>
          </a:blip>
          <a:srcRect/>
          <a:stretch>
            <a:fillRect/>
          </a:stretch>
        </p:blipFill>
        <p:spPr bwMode="auto">
          <a:xfrm>
            <a:off x="6975565" y="1690688"/>
            <a:ext cx="2377441" cy="2772501"/>
          </a:xfrm>
          <a:prstGeom prst="rect">
            <a:avLst/>
          </a:prstGeom>
          <a:noFill/>
          <a:ln>
            <a:noFill/>
          </a:ln>
        </p:spPr>
      </p:pic>
      <p:pic>
        <p:nvPicPr>
          <p:cNvPr id="2050" name="Picture 2" descr="Yayoi Kusama Exhibi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006" y="4590898"/>
            <a:ext cx="3125470" cy="22671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t3.gstatic.com/images?q=tbn:ANd9GcSJ99H98YFMZzH7q7WDxm2m4V1odPUY5Wfgr-MKKbzI3z2ystvP:uploads6.wikiart.org/images/yayoi-kusama/butterfly-1988.jpg">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3341574" y="4590898"/>
            <a:ext cx="3633991" cy="2267102"/>
          </a:xfrm>
          <a:prstGeom prst="rect">
            <a:avLst/>
          </a:prstGeom>
          <a:noFill/>
          <a:ln>
            <a:noFill/>
          </a:ln>
        </p:spPr>
      </p:pic>
      <p:pic>
        <p:nvPicPr>
          <p:cNvPr id="9" name="Picture 8" descr="http://t3.gstatic.com/images?q=tbn:ANd9GcT8gJuXfb1gajDF8IxRgHpR20DBguepfF_zil0gmOrUQMZohZamRA:www.marlboroughfineart.com/images/35/kus_0021gl.cropped.jpg">
            <a:hlinkClick r:id="rId7"/>
          </p:cNvPr>
          <p:cNvPicPr/>
          <p:nvPr/>
        </p:nvPicPr>
        <p:blipFill>
          <a:blip r:embed="rId8">
            <a:extLst>
              <a:ext uri="{28A0092B-C50C-407E-A947-70E740481C1C}">
                <a14:useLocalDpi xmlns:a14="http://schemas.microsoft.com/office/drawing/2010/main" val="0"/>
              </a:ext>
            </a:extLst>
          </a:blip>
          <a:srcRect/>
          <a:stretch>
            <a:fillRect/>
          </a:stretch>
        </p:blipFill>
        <p:spPr bwMode="auto">
          <a:xfrm>
            <a:off x="6982663" y="4506914"/>
            <a:ext cx="3932736" cy="2351086"/>
          </a:xfrm>
          <a:prstGeom prst="rect">
            <a:avLst/>
          </a:prstGeom>
          <a:noFill/>
          <a:ln>
            <a:noFill/>
          </a:ln>
        </p:spPr>
      </p:pic>
      <p:pic>
        <p:nvPicPr>
          <p:cNvPr id="10" name="Picture 9" descr="http://t0.gstatic.com/images?q=tbn:ANd9GcSiZaVRW7l7g2bZUjFLxd9JAru7WUN32zTQZCkKji3zQ6gcUZdR:static.guim.co.uk/sys-images/Guardian/Pix/pictures/2012/2/7/1328638279618/Yayoi-Kusama-at-Tate-Mode-007.jpg">
            <a:hlinkClick r:id="rId9"/>
          </p:cNvPr>
          <p:cNvPicPr/>
          <p:nvPr/>
        </p:nvPicPr>
        <p:blipFill>
          <a:blip r:embed="rId10">
            <a:extLst>
              <a:ext uri="{28A0092B-C50C-407E-A947-70E740481C1C}">
                <a14:useLocalDpi xmlns:a14="http://schemas.microsoft.com/office/drawing/2010/main" val="0"/>
              </a:ext>
            </a:extLst>
          </a:blip>
          <a:srcRect/>
          <a:stretch>
            <a:fillRect/>
          </a:stretch>
        </p:blipFill>
        <p:spPr bwMode="auto">
          <a:xfrm>
            <a:off x="209006" y="1690687"/>
            <a:ext cx="3762103" cy="2772501"/>
          </a:xfrm>
          <a:prstGeom prst="rect">
            <a:avLst/>
          </a:prstGeom>
          <a:noFill/>
          <a:ln>
            <a:noFill/>
          </a:ln>
        </p:spPr>
      </p:pic>
      <p:pic>
        <p:nvPicPr>
          <p:cNvPr id="11" name="Picture 10" descr="kusama_eternityofeternaleternity_14.jpg"/>
          <p:cNvPicPr/>
          <p:nvPr/>
        </p:nvPicPr>
        <p:blipFill>
          <a:blip r:embed="rId11">
            <a:extLst>
              <a:ext uri="{28A0092B-C50C-407E-A947-70E740481C1C}">
                <a14:useLocalDpi xmlns:a14="http://schemas.microsoft.com/office/drawing/2010/main" val="0"/>
              </a:ext>
            </a:extLst>
          </a:blip>
          <a:srcRect/>
          <a:stretch>
            <a:fillRect/>
          </a:stretch>
        </p:blipFill>
        <p:spPr bwMode="auto">
          <a:xfrm>
            <a:off x="9810206" y="1392285"/>
            <a:ext cx="2020228" cy="3070903"/>
          </a:xfrm>
          <a:prstGeom prst="rect">
            <a:avLst/>
          </a:prstGeom>
          <a:noFill/>
          <a:ln>
            <a:noFill/>
          </a:ln>
        </p:spPr>
      </p:pic>
    </p:spTree>
    <p:extLst>
      <p:ext uri="{BB962C8B-B14F-4D97-AF65-F5344CB8AC3E}">
        <p14:creationId xmlns:p14="http://schemas.microsoft.com/office/powerpoint/2010/main" val="4085511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26" y="1282711"/>
            <a:ext cx="11011987" cy="310957"/>
          </a:xfrm>
        </p:spPr>
        <p:txBody>
          <a:bodyPr>
            <a:noAutofit/>
          </a:bodyPr>
          <a:lstStyle/>
          <a:p>
            <a:pPr algn="ctr"/>
            <a:r>
              <a:rPr lang="en-GB" sz="2000" u="sng" dirty="0" err="1">
                <a:latin typeface="Comic Sans MS" panose="030F0702030302020204" pitchFamily="66" charset="0"/>
              </a:rPr>
              <a:t>Maurits</a:t>
            </a:r>
            <a:r>
              <a:rPr lang="en-GB" sz="2000" u="sng" dirty="0">
                <a:latin typeface="Comic Sans MS" panose="030F0702030302020204" pitchFamily="66" charset="0"/>
              </a:rPr>
              <a:t> </a:t>
            </a:r>
            <a:r>
              <a:rPr lang="en-GB" sz="2000" u="sng" dirty="0" err="1">
                <a:latin typeface="Comic Sans MS" panose="030F0702030302020204" pitchFamily="66" charset="0"/>
              </a:rPr>
              <a:t>Cornelis</a:t>
            </a:r>
            <a:r>
              <a:rPr lang="en-GB" sz="2000" u="sng" dirty="0">
                <a:latin typeface="Comic Sans MS" panose="030F0702030302020204" pitchFamily="66" charset="0"/>
              </a:rPr>
              <a:t> Escher </a:t>
            </a:r>
            <a:r>
              <a:rPr lang="en-GB" sz="2000" dirty="0">
                <a:latin typeface="Comic Sans MS" panose="030F0702030302020204" pitchFamily="66" charset="0"/>
              </a:rPr>
              <a:t/>
            </a:r>
            <a:br>
              <a:rPr lang="en-GB" sz="2000" dirty="0">
                <a:latin typeface="Comic Sans MS" panose="030F0702030302020204" pitchFamily="66" charset="0"/>
              </a:rPr>
            </a:br>
            <a:r>
              <a:rPr lang="en-GB" sz="2000" dirty="0">
                <a:latin typeface="Comic Sans MS" panose="030F0702030302020204" pitchFamily="66" charset="0"/>
              </a:rPr>
              <a:t>(1898 – 1972)</a:t>
            </a:r>
            <a:br>
              <a:rPr lang="en-GB" sz="2000" dirty="0">
                <a:latin typeface="Comic Sans MS" panose="030F0702030302020204" pitchFamily="66" charset="0"/>
              </a:rPr>
            </a:br>
            <a:r>
              <a:rPr lang="en-GB" sz="2000" dirty="0">
                <a:latin typeface="Comic Sans MS" panose="030F0702030302020204" pitchFamily="66" charset="0"/>
              </a:rPr>
              <a:t>Born in Leeuwarden the Netherlands (Holland), lived in Arnhem</a:t>
            </a:r>
            <a:r>
              <a:rPr lang="en-GB" sz="2000" dirty="0" smtClean="0">
                <a:latin typeface="Comic Sans MS" panose="030F0702030302020204" pitchFamily="66" charset="0"/>
              </a:rPr>
              <a:t>.</a:t>
            </a:r>
            <a:br>
              <a:rPr lang="en-GB" sz="2000" dirty="0" smtClean="0">
                <a:latin typeface="Comic Sans MS" panose="030F0702030302020204" pitchFamily="66" charset="0"/>
              </a:rPr>
            </a:br>
            <a:r>
              <a:rPr lang="en-GB" sz="2000" dirty="0" smtClean="0">
                <a:latin typeface="Comic Sans MS" panose="030F0702030302020204" pitchFamily="66" charset="0"/>
              </a:rPr>
              <a:t>Talented in drawing Escher created some of the most mind bending images in art.</a:t>
            </a:r>
            <a:br>
              <a:rPr lang="en-GB" sz="2000" dirty="0" smtClean="0">
                <a:latin typeface="Comic Sans MS" panose="030F0702030302020204" pitchFamily="66" charset="0"/>
              </a:rPr>
            </a:br>
            <a:r>
              <a:rPr lang="en-GB" sz="2000" dirty="0" smtClean="0">
                <a:latin typeface="Comic Sans MS" panose="030F0702030302020204" pitchFamily="66" charset="0"/>
              </a:rPr>
              <a:t>He used techniques such as tessellation to repeat patterns which evolved into new images and drawings in which he switched perspective to show life from different angles.</a:t>
            </a:r>
            <a:r>
              <a:rPr lang="en-GB" sz="2000" dirty="0">
                <a:latin typeface="Comic Sans MS" panose="030F0702030302020204" pitchFamily="66" charset="0"/>
              </a:rPr>
              <a:t/>
            </a:r>
            <a:br>
              <a:rPr lang="en-GB" sz="2000" dirty="0">
                <a:latin typeface="Comic Sans MS" panose="030F0702030302020204" pitchFamily="66" charset="0"/>
              </a:rPr>
            </a:br>
            <a:endParaRPr lang="en-GB" sz="2000" dirty="0">
              <a:latin typeface="Comic Sans MS" panose="030F0702030302020204" pitchFamily="66" charset="0"/>
            </a:endParaRPr>
          </a:p>
        </p:txBody>
      </p:sp>
      <p:pic>
        <p:nvPicPr>
          <p:cNvPr id="3074" name="Picture 2" descr="M.C. Escher - 470 artworks - printma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 y="2286618"/>
            <a:ext cx="2458448" cy="32999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mcescher.com/wp-content/uploads/2013/10/E20-MC-Escher-No-20-Fish-1938.jpg"/>
          <p:cNvPicPr/>
          <p:nvPr/>
        </p:nvPicPr>
        <p:blipFill>
          <a:blip r:embed="rId3">
            <a:extLst>
              <a:ext uri="{28A0092B-C50C-407E-A947-70E740481C1C}">
                <a14:useLocalDpi xmlns:a14="http://schemas.microsoft.com/office/drawing/2010/main" val="0"/>
              </a:ext>
            </a:extLst>
          </a:blip>
          <a:srcRect/>
          <a:stretch>
            <a:fillRect/>
          </a:stretch>
        </p:blipFill>
        <p:spPr bwMode="auto">
          <a:xfrm>
            <a:off x="2847703" y="2301041"/>
            <a:ext cx="2833143" cy="3285507"/>
          </a:xfrm>
          <a:prstGeom prst="rect">
            <a:avLst/>
          </a:prstGeom>
          <a:noFill/>
          <a:ln>
            <a:noFill/>
          </a:ln>
        </p:spPr>
      </p:pic>
      <p:pic>
        <p:nvPicPr>
          <p:cNvPr id="8" name="Picture 7" descr="http://mcescher.com/wp-content/uploads/2013/10/E34B-MC-Escher-No-34B-BirdFish-1941.jpg"/>
          <p:cNvPicPr/>
          <p:nvPr/>
        </p:nvPicPr>
        <p:blipFill>
          <a:blip r:embed="rId4">
            <a:extLst>
              <a:ext uri="{28A0092B-C50C-407E-A947-70E740481C1C}">
                <a14:useLocalDpi xmlns:a14="http://schemas.microsoft.com/office/drawing/2010/main" val="0"/>
              </a:ext>
            </a:extLst>
          </a:blip>
          <a:srcRect/>
          <a:stretch>
            <a:fillRect/>
          </a:stretch>
        </p:blipFill>
        <p:spPr bwMode="auto">
          <a:xfrm>
            <a:off x="5795781" y="2301041"/>
            <a:ext cx="2401252" cy="3349942"/>
          </a:xfrm>
          <a:prstGeom prst="rect">
            <a:avLst/>
          </a:prstGeom>
          <a:noFill/>
          <a:ln>
            <a:noFill/>
          </a:ln>
        </p:spPr>
      </p:pic>
      <p:sp>
        <p:nvSpPr>
          <p:cNvPr id="6" name="Rectangle 5"/>
          <p:cNvSpPr/>
          <p:nvPr/>
        </p:nvSpPr>
        <p:spPr>
          <a:xfrm>
            <a:off x="483326" y="5468983"/>
            <a:ext cx="11011987" cy="1200329"/>
          </a:xfrm>
          <a:prstGeom prst="rect">
            <a:avLst/>
          </a:prstGeom>
        </p:spPr>
        <p:txBody>
          <a:bodyPr wrap="square">
            <a:spAutoFit/>
          </a:bodyPr>
          <a:lstStyle/>
          <a:p>
            <a:r>
              <a:rPr lang="en-GB" dirty="0">
                <a:latin typeface="Comic Sans MS" panose="030F0702030302020204" pitchFamily="66" charset="0"/>
              </a:rPr>
              <a:t>Escher </a:t>
            </a:r>
          </a:p>
          <a:p>
            <a:r>
              <a:rPr lang="en-GB" dirty="0">
                <a:latin typeface="Comic Sans MS" panose="030F0702030302020204" pitchFamily="66" charset="0"/>
              </a:rPr>
              <a:t>Tessellation - You can create a template and repeat the pattern, but make sure there are no </a:t>
            </a:r>
            <a:r>
              <a:rPr lang="en-GB" dirty="0" smtClean="0">
                <a:latin typeface="Comic Sans MS" panose="030F0702030302020204" pitchFamily="66" charset="0"/>
              </a:rPr>
              <a:t>gaps; </a:t>
            </a:r>
            <a:r>
              <a:rPr lang="en-GB" dirty="0">
                <a:latin typeface="Comic Sans MS" panose="030F0702030302020204" pitchFamily="66" charset="0"/>
              </a:rPr>
              <a:t>the shapes have to fit snugly together</a:t>
            </a:r>
            <a:r>
              <a:rPr lang="en-GB" dirty="0" smtClean="0">
                <a:latin typeface="Comic Sans MS" panose="030F0702030302020204" pitchFamily="66" charset="0"/>
              </a:rPr>
              <a:t>.</a:t>
            </a:r>
            <a:endParaRPr lang="en-GB" dirty="0">
              <a:latin typeface="Comic Sans MS" panose="030F0702030302020204" pitchFamily="66" charset="0"/>
            </a:endParaRPr>
          </a:p>
          <a:p>
            <a:endParaRPr lang="en-GB" dirty="0"/>
          </a:p>
        </p:txBody>
      </p:sp>
      <p:pic>
        <p:nvPicPr>
          <p:cNvPr id="11" name="Picture 10" descr="http://mcescher.com/wp-content/uploads/2013/10/E8-MC-Escher-No-8-Horse-1937-1938.jpg"/>
          <p:cNvPicPr/>
          <p:nvPr/>
        </p:nvPicPr>
        <p:blipFill>
          <a:blip r:embed="rId5">
            <a:extLst>
              <a:ext uri="{28A0092B-C50C-407E-A947-70E740481C1C}">
                <a14:useLocalDpi xmlns:a14="http://schemas.microsoft.com/office/drawing/2010/main" val="0"/>
              </a:ext>
            </a:extLst>
          </a:blip>
          <a:srcRect/>
          <a:stretch>
            <a:fillRect/>
          </a:stretch>
        </p:blipFill>
        <p:spPr bwMode="auto">
          <a:xfrm>
            <a:off x="8419103" y="2270451"/>
            <a:ext cx="2561136" cy="3380532"/>
          </a:xfrm>
          <a:prstGeom prst="rect">
            <a:avLst/>
          </a:prstGeom>
          <a:noFill/>
          <a:ln>
            <a:noFill/>
          </a:ln>
        </p:spPr>
      </p:pic>
    </p:spTree>
    <p:extLst>
      <p:ext uri="{BB962C8B-B14F-4D97-AF65-F5344CB8AC3E}">
        <p14:creationId xmlns:p14="http://schemas.microsoft.com/office/powerpoint/2010/main" val="89344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mcescher.com/wp-content/uploads/2013/10/LW355-MC-Escher-Drawing-Hands-1948.jpg"/>
          <p:cNvPicPr/>
          <p:nvPr/>
        </p:nvPicPr>
        <p:blipFill>
          <a:blip r:embed="rId2">
            <a:extLst>
              <a:ext uri="{28A0092B-C50C-407E-A947-70E740481C1C}">
                <a14:useLocalDpi xmlns:a14="http://schemas.microsoft.com/office/drawing/2010/main" val="0"/>
              </a:ext>
            </a:extLst>
          </a:blip>
          <a:srcRect/>
          <a:stretch>
            <a:fillRect/>
          </a:stretch>
        </p:blipFill>
        <p:spPr bwMode="auto">
          <a:xfrm>
            <a:off x="1005840" y="216217"/>
            <a:ext cx="4097518" cy="3232377"/>
          </a:xfrm>
          <a:prstGeom prst="rect">
            <a:avLst/>
          </a:prstGeom>
          <a:noFill/>
          <a:ln>
            <a:noFill/>
          </a:ln>
        </p:spPr>
      </p:pic>
      <p:pic>
        <p:nvPicPr>
          <p:cNvPr id="5" name="Picture 4" descr="http://mcescher.com/wp-content/uploads/2013/10/LW378-MC-Escher-Puddle-1952.jpg"/>
          <p:cNvPicPr/>
          <p:nvPr/>
        </p:nvPicPr>
        <p:blipFill>
          <a:blip r:embed="rId3">
            <a:extLst>
              <a:ext uri="{28A0092B-C50C-407E-A947-70E740481C1C}">
                <a14:useLocalDpi xmlns:a14="http://schemas.microsoft.com/office/drawing/2010/main" val="0"/>
              </a:ext>
            </a:extLst>
          </a:blip>
          <a:srcRect/>
          <a:stretch>
            <a:fillRect/>
          </a:stretch>
        </p:blipFill>
        <p:spPr bwMode="auto">
          <a:xfrm>
            <a:off x="5103358" y="3056709"/>
            <a:ext cx="4370070" cy="3801291"/>
          </a:xfrm>
          <a:prstGeom prst="rect">
            <a:avLst/>
          </a:prstGeom>
          <a:noFill/>
          <a:ln>
            <a:noFill/>
          </a:ln>
        </p:spPr>
      </p:pic>
      <p:pic>
        <p:nvPicPr>
          <p:cNvPr id="6" name="Picture 5" descr="http://mcescher.com/wp-content/uploads/2013/10/LW389-MC-Escher-Relativity-19531.jpg"/>
          <p:cNvPicPr/>
          <p:nvPr/>
        </p:nvPicPr>
        <p:blipFill>
          <a:blip r:embed="rId4">
            <a:extLst>
              <a:ext uri="{28A0092B-C50C-407E-A947-70E740481C1C}">
                <a14:useLocalDpi xmlns:a14="http://schemas.microsoft.com/office/drawing/2010/main" val="0"/>
              </a:ext>
            </a:extLst>
          </a:blip>
          <a:srcRect/>
          <a:stretch>
            <a:fillRect/>
          </a:stretch>
        </p:blipFill>
        <p:spPr bwMode="auto">
          <a:xfrm>
            <a:off x="876730" y="3534182"/>
            <a:ext cx="4120243" cy="3160531"/>
          </a:xfrm>
          <a:prstGeom prst="rect">
            <a:avLst/>
          </a:prstGeom>
          <a:noFill/>
          <a:ln>
            <a:noFill/>
          </a:ln>
        </p:spPr>
      </p:pic>
      <p:pic>
        <p:nvPicPr>
          <p:cNvPr id="8" name="Picture 7" descr="http://mcescher.com/wp-content/uploads/2013/10/LW268-MC-Escher-Hand-with-Reflecting-Sphere-1935.jpg"/>
          <p:cNvPicPr/>
          <p:nvPr/>
        </p:nvPicPr>
        <p:blipFill>
          <a:blip r:embed="rId5">
            <a:extLst>
              <a:ext uri="{28A0092B-C50C-407E-A947-70E740481C1C}">
                <a14:useLocalDpi xmlns:a14="http://schemas.microsoft.com/office/drawing/2010/main" val="0"/>
              </a:ext>
            </a:extLst>
          </a:blip>
          <a:srcRect/>
          <a:stretch>
            <a:fillRect/>
          </a:stretch>
        </p:blipFill>
        <p:spPr bwMode="auto">
          <a:xfrm>
            <a:off x="9686198" y="2528342"/>
            <a:ext cx="2266316" cy="4041594"/>
          </a:xfrm>
          <a:prstGeom prst="rect">
            <a:avLst/>
          </a:prstGeom>
          <a:noFill/>
          <a:ln>
            <a:noFill/>
          </a:ln>
        </p:spPr>
      </p:pic>
      <p:sp>
        <p:nvSpPr>
          <p:cNvPr id="9" name="TextBox 8"/>
          <p:cNvSpPr txBox="1"/>
          <p:nvPr/>
        </p:nvSpPr>
        <p:spPr>
          <a:xfrm>
            <a:off x="5316128" y="343802"/>
            <a:ext cx="6542363" cy="2308324"/>
          </a:xfrm>
          <a:prstGeom prst="rect">
            <a:avLst/>
          </a:prstGeom>
          <a:noFill/>
        </p:spPr>
        <p:txBody>
          <a:bodyPr wrap="square" rtlCol="0">
            <a:spAutoFit/>
          </a:bodyPr>
          <a:lstStyle/>
          <a:p>
            <a:r>
              <a:rPr lang="en-GB" dirty="0" smtClean="0">
                <a:latin typeface="Comic Sans MS" panose="030F0702030302020204" pitchFamily="66" charset="0"/>
              </a:rPr>
              <a:t>Escher </a:t>
            </a:r>
          </a:p>
          <a:p>
            <a:r>
              <a:rPr lang="en-GB" dirty="0" smtClean="0">
                <a:latin typeface="Comic Sans MS" panose="030F0702030302020204" pitchFamily="66" charset="0"/>
              </a:rPr>
              <a:t>Drawing – you can create an image of an object, turn the paper and recreate the image upside down. </a:t>
            </a:r>
          </a:p>
          <a:p>
            <a:r>
              <a:rPr lang="en-GB" dirty="0" smtClean="0">
                <a:latin typeface="Comic Sans MS" panose="030F0702030302020204" pitchFamily="66" charset="0"/>
              </a:rPr>
              <a:t>Play with size, form and perspective. </a:t>
            </a:r>
          </a:p>
          <a:p>
            <a:r>
              <a:rPr lang="en-GB" dirty="0" smtClean="0">
                <a:latin typeface="Comic Sans MS" panose="030F0702030302020204" pitchFamily="66" charset="0"/>
              </a:rPr>
              <a:t>Look into a mirror and draw what you can see behind you.</a:t>
            </a:r>
          </a:p>
          <a:p>
            <a:r>
              <a:rPr lang="en-GB" dirty="0" smtClean="0">
                <a:latin typeface="Comic Sans MS" panose="030F0702030302020204" pitchFamily="66" charset="0"/>
              </a:rPr>
              <a:t>Create monotone colours with pencils, biros or fine liner pens. </a:t>
            </a:r>
          </a:p>
          <a:p>
            <a:endParaRPr lang="en-GB" dirty="0"/>
          </a:p>
        </p:txBody>
      </p:sp>
    </p:spTree>
    <p:extLst>
      <p:ext uri="{BB962C8B-B14F-4D97-AF65-F5344CB8AC3E}">
        <p14:creationId xmlns:p14="http://schemas.microsoft.com/office/powerpoint/2010/main" val="1729783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originalpaintings.com/images/L_S_Lowry/l_s_lowry.jpg"/>
          <p:cNvPicPr/>
          <p:nvPr/>
        </p:nvPicPr>
        <p:blipFill>
          <a:blip r:embed="rId2">
            <a:extLst>
              <a:ext uri="{28A0092B-C50C-407E-A947-70E740481C1C}">
                <a14:useLocalDpi xmlns:a14="http://schemas.microsoft.com/office/drawing/2010/main" val="0"/>
              </a:ext>
            </a:extLst>
          </a:blip>
          <a:srcRect/>
          <a:stretch>
            <a:fillRect/>
          </a:stretch>
        </p:blipFill>
        <p:spPr bwMode="auto">
          <a:xfrm>
            <a:off x="457199" y="2642768"/>
            <a:ext cx="2978331" cy="3568619"/>
          </a:xfrm>
          <a:prstGeom prst="rect">
            <a:avLst/>
          </a:prstGeom>
          <a:noFill/>
          <a:ln>
            <a:noFill/>
          </a:ln>
        </p:spPr>
      </p:pic>
      <p:sp>
        <p:nvSpPr>
          <p:cNvPr id="5" name="TextBox 4"/>
          <p:cNvSpPr txBox="1"/>
          <p:nvPr/>
        </p:nvSpPr>
        <p:spPr>
          <a:xfrm>
            <a:off x="457200" y="278342"/>
            <a:ext cx="11207931" cy="2031325"/>
          </a:xfrm>
          <a:prstGeom prst="rect">
            <a:avLst/>
          </a:prstGeom>
          <a:noFill/>
        </p:spPr>
        <p:txBody>
          <a:bodyPr wrap="square" rtlCol="0">
            <a:spAutoFit/>
          </a:bodyPr>
          <a:lstStyle/>
          <a:p>
            <a:r>
              <a:rPr lang="en-GB" dirty="0" smtClean="0">
                <a:solidFill>
                  <a:srgbClr val="FF0000"/>
                </a:solidFill>
                <a:latin typeface="Comic Sans MS" panose="030F0702030302020204" pitchFamily="66" charset="0"/>
              </a:rPr>
              <a:t>L.S Lowry 1887-1976</a:t>
            </a:r>
          </a:p>
          <a:p>
            <a:r>
              <a:rPr lang="en-GB" dirty="0" smtClean="0">
                <a:latin typeface="Comic Sans MS" panose="030F0702030302020204" pitchFamily="66" charset="0"/>
              </a:rPr>
              <a:t>Famous for his urban landscapes, Lowry painted just what he saw, his images of people, animals and places have atmosphere and movement. </a:t>
            </a:r>
          </a:p>
          <a:p>
            <a:r>
              <a:rPr lang="en-GB" dirty="0" smtClean="0">
                <a:latin typeface="Comic Sans MS" panose="030F0702030302020204" pitchFamily="66" charset="0"/>
              </a:rPr>
              <a:t>They make you feel like you are there, and even though at the moment you have to stay at home – you can use a photo of a holiday or a memory of a time you were out in a crowded place.</a:t>
            </a:r>
          </a:p>
          <a:p>
            <a:r>
              <a:rPr lang="en-GB" dirty="0" smtClean="0">
                <a:latin typeface="Comic Sans MS" panose="030F0702030302020204" pitchFamily="66" charset="0"/>
              </a:rPr>
              <a:t>You can create an image like Lowry by including small amounts of detail; he’s famous for painting ‘</a:t>
            </a:r>
            <a:r>
              <a:rPr lang="en-GB" dirty="0" err="1">
                <a:latin typeface="Comic Sans MS" panose="030F0702030302020204" pitchFamily="66" charset="0"/>
              </a:rPr>
              <a:t>m</a:t>
            </a:r>
            <a:r>
              <a:rPr lang="en-GB" dirty="0" err="1" smtClean="0">
                <a:latin typeface="Comic Sans MS" panose="030F0702030302020204" pitchFamily="66" charset="0"/>
              </a:rPr>
              <a:t>atchstalk</a:t>
            </a:r>
            <a:r>
              <a:rPr lang="en-GB" dirty="0" smtClean="0">
                <a:latin typeface="Comic Sans MS" panose="030F0702030302020204" pitchFamily="66" charset="0"/>
              </a:rPr>
              <a:t> men and </a:t>
            </a:r>
            <a:r>
              <a:rPr lang="en-GB" dirty="0" err="1" smtClean="0">
                <a:latin typeface="Comic Sans MS" panose="030F0702030302020204" pitchFamily="66" charset="0"/>
              </a:rPr>
              <a:t>matchstalk</a:t>
            </a:r>
            <a:r>
              <a:rPr lang="en-GB" dirty="0" smtClean="0">
                <a:latin typeface="Comic Sans MS" panose="030F0702030302020204" pitchFamily="66" charset="0"/>
              </a:rPr>
              <a:t> cats and dogs!</a:t>
            </a:r>
            <a:endParaRPr lang="en-GB" dirty="0">
              <a:latin typeface="Comic Sans MS" panose="030F0702030302020204" pitchFamily="66" charset="0"/>
            </a:endParaRPr>
          </a:p>
        </p:txBody>
      </p:sp>
      <p:pic>
        <p:nvPicPr>
          <p:cNvPr id="6" name="Picture 5" descr="http://i.telegraph.co.uk/multimedia/archive/01379/LOWRY_216_1379318c.jpg"/>
          <p:cNvPicPr/>
          <p:nvPr/>
        </p:nvPicPr>
        <p:blipFill>
          <a:blip r:embed="rId3">
            <a:extLst>
              <a:ext uri="{28A0092B-C50C-407E-A947-70E740481C1C}">
                <a14:useLocalDpi xmlns:a14="http://schemas.microsoft.com/office/drawing/2010/main" val="0"/>
              </a:ext>
            </a:extLst>
          </a:blip>
          <a:srcRect/>
          <a:stretch>
            <a:fillRect/>
          </a:stretch>
        </p:blipFill>
        <p:spPr bwMode="auto">
          <a:xfrm>
            <a:off x="3554049" y="2785126"/>
            <a:ext cx="3510369" cy="2902414"/>
          </a:xfrm>
          <a:prstGeom prst="rect">
            <a:avLst/>
          </a:prstGeom>
          <a:noFill/>
          <a:ln>
            <a:noFill/>
          </a:ln>
        </p:spPr>
      </p:pic>
      <p:pic>
        <p:nvPicPr>
          <p:cNvPr id="7" name="Picture 6" descr="http://www.l-s-lowry.co.uk/lowry-stmarys.jpg"/>
          <p:cNvPicPr/>
          <p:nvPr/>
        </p:nvPicPr>
        <p:blipFill>
          <a:blip r:embed="rId4">
            <a:extLst>
              <a:ext uri="{28A0092B-C50C-407E-A947-70E740481C1C}">
                <a14:useLocalDpi xmlns:a14="http://schemas.microsoft.com/office/drawing/2010/main" val="0"/>
              </a:ext>
            </a:extLst>
          </a:blip>
          <a:srcRect/>
          <a:stretch>
            <a:fillRect/>
          </a:stretch>
        </p:blipFill>
        <p:spPr bwMode="auto">
          <a:xfrm>
            <a:off x="7182938" y="2785126"/>
            <a:ext cx="4599758" cy="3283902"/>
          </a:xfrm>
          <a:prstGeom prst="rect">
            <a:avLst/>
          </a:prstGeom>
          <a:noFill/>
          <a:ln>
            <a:noFill/>
          </a:ln>
        </p:spPr>
      </p:pic>
    </p:spTree>
    <p:extLst>
      <p:ext uri="{BB962C8B-B14F-4D97-AF65-F5344CB8AC3E}">
        <p14:creationId xmlns:p14="http://schemas.microsoft.com/office/powerpoint/2010/main" val="919806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L. S. Lowry: Level Crossing with Train"/>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1034" y="365125"/>
            <a:ext cx="3950154" cy="3119959"/>
          </a:xfrm>
          <a:prstGeom prst="rect">
            <a:avLst/>
          </a:prstGeom>
          <a:noFill/>
          <a:ln>
            <a:noFill/>
          </a:ln>
        </p:spPr>
      </p:pic>
      <p:pic>
        <p:nvPicPr>
          <p:cNvPr id="5" name="Picture 4" descr="http://www.creativetourist.com/wp/wp-content/uploads/2010/12/LS-Lowry-in-front-of-easel-2-credit-The-LS-Lowry-Archive.jpg"/>
          <p:cNvPicPr/>
          <p:nvPr/>
        </p:nvPicPr>
        <p:blipFill>
          <a:blip r:embed="rId3">
            <a:extLst>
              <a:ext uri="{28A0092B-C50C-407E-A947-70E740481C1C}">
                <a14:useLocalDpi xmlns:a14="http://schemas.microsoft.com/office/drawing/2010/main" val="0"/>
              </a:ext>
            </a:extLst>
          </a:blip>
          <a:srcRect/>
          <a:stretch>
            <a:fillRect/>
          </a:stretch>
        </p:blipFill>
        <p:spPr bwMode="auto">
          <a:xfrm>
            <a:off x="7563394" y="365125"/>
            <a:ext cx="4342448" cy="2978966"/>
          </a:xfrm>
          <a:prstGeom prst="rect">
            <a:avLst/>
          </a:prstGeom>
          <a:noFill/>
          <a:ln>
            <a:noFill/>
          </a:ln>
        </p:spPr>
      </p:pic>
      <p:pic>
        <p:nvPicPr>
          <p:cNvPr id="6" name="Picture 5" descr="http://static.guim.co.uk/sys-images/Guardian/Pix/pictures/2011/4/22/1303484336607/The-Playground-by-LS-Lowr-007.jpg"/>
          <p:cNvPicPr/>
          <p:nvPr/>
        </p:nvPicPr>
        <p:blipFill>
          <a:blip r:embed="rId4">
            <a:extLst>
              <a:ext uri="{28A0092B-C50C-407E-A947-70E740481C1C}">
                <a14:useLocalDpi xmlns:a14="http://schemas.microsoft.com/office/drawing/2010/main" val="0"/>
              </a:ext>
            </a:extLst>
          </a:blip>
          <a:srcRect/>
          <a:stretch>
            <a:fillRect/>
          </a:stretch>
        </p:blipFill>
        <p:spPr bwMode="auto">
          <a:xfrm>
            <a:off x="360588" y="3749041"/>
            <a:ext cx="5171260" cy="2826702"/>
          </a:xfrm>
          <a:prstGeom prst="rect">
            <a:avLst/>
          </a:prstGeom>
          <a:noFill/>
          <a:ln>
            <a:noFill/>
          </a:ln>
        </p:spPr>
      </p:pic>
      <p:pic>
        <p:nvPicPr>
          <p:cNvPr id="7" name="Picture 6" descr="http://www.reproduction-gallery.com/oil_painting_reproduction_gallery/L-S-Lowry-A-Street-In-Clitheroe-large-1127884080.jpg"/>
          <p:cNvPicPr/>
          <p:nvPr/>
        </p:nvPicPr>
        <p:blipFill>
          <a:blip r:embed="rId5">
            <a:extLst>
              <a:ext uri="{28A0092B-C50C-407E-A947-70E740481C1C}">
                <a14:useLocalDpi xmlns:a14="http://schemas.microsoft.com/office/drawing/2010/main" val="0"/>
              </a:ext>
            </a:extLst>
          </a:blip>
          <a:srcRect/>
          <a:stretch>
            <a:fillRect/>
          </a:stretch>
        </p:blipFill>
        <p:spPr bwMode="auto">
          <a:xfrm>
            <a:off x="7563395" y="3485084"/>
            <a:ext cx="4342448" cy="3294959"/>
          </a:xfrm>
          <a:prstGeom prst="rect">
            <a:avLst/>
          </a:prstGeom>
          <a:noFill/>
          <a:ln>
            <a:noFill/>
          </a:ln>
        </p:spPr>
      </p:pic>
      <p:sp>
        <p:nvSpPr>
          <p:cNvPr id="8" name="TextBox 7"/>
          <p:cNvSpPr txBox="1"/>
          <p:nvPr/>
        </p:nvSpPr>
        <p:spPr>
          <a:xfrm>
            <a:off x="4611188" y="919371"/>
            <a:ext cx="2852885" cy="1200329"/>
          </a:xfrm>
          <a:prstGeom prst="rect">
            <a:avLst/>
          </a:prstGeom>
          <a:noFill/>
        </p:spPr>
        <p:txBody>
          <a:bodyPr wrap="square" rtlCol="0">
            <a:spAutoFit/>
          </a:bodyPr>
          <a:lstStyle/>
          <a:p>
            <a:pPr algn="ctr"/>
            <a:r>
              <a:rPr lang="en-GB" dirty="0" smtClean="0">
                <a:latin typeface="Comic Sans MS" panose="030F0702030302020204" pitchFamily="66" charset="0"/>
              </a:rPr>
              <a:t>L  S Lowry </a:t>
            </a:r>
          </a:p>
          <a:p>
            <a:pPr algn="ctr"/>
            <a:r>
              <a:rPr lang="en-GB" dirty="0" smtClean="0">
                <a:latin typeface="Comic Sans MS" panose="030F0702030302020204" pitchFamily="66" charset="0"/>
              </a:rPr>
              <a:t>Town scenes like these will return again once Lockdown is over.</a:t>
            </a:r>
            <a:endParaRPr lang="en-GB" dirty="0">
              <a:latin typeface="Comic Sans MS" panose="030F0702030302020204" pitchFamily="66" charset="0"/>
            </a:endParaRPr>
          </a:p>
        </p:txBody>
      </p:sp>
    </p:spTree>
    <p:extLst>
      <p:ext uri="{BB962C8B-B14F-4D97-AF65-F5344CB8AC3E}">
        <p14:creationId xmlns:p14="http://schemas.microsoft.com/office/powerpoint/2010/main" val="3445223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389" y="195943"/>
            <a:ext cx="11194868" cy="1494745"/>
          </a:xfrm>
        </p:spPr>
        <p:txBody>
          <a:bodyPr>
            <a:normAutofit fontScale="90000"/>
          </a:bodyPr>
          <a:lstStyle/>
          <a:p>
            <a:pPr algn="ctr"/>
            <a:r>
              <a:rPr lang="en-GB" sz="1800" dirty="0" smtClean="0">
                <a:latin typeface="Comic Sans MS" panose="030F0702030302020204" pitchFamily="66" charset="0"/>
              </a:rPr>
              <a:t>David </a:t>
            </a:r>
            <a:r>
              <a:rPr lang="en-GB" sz="1800" dirty="0" err="1" smtClean="0">
                <a:latin typeface="Comic Sans MS" panose="030F0702030302020204" pitchFamily="66" charset="0"/>
              </a:rPr>
              <a:t>Hockney</a:t>
            </a:r>
            <a:r>
              <a:rPr lang="en-GB" sz="1800" dirty="0" smtClean="0">
                <a:latin typeface="Comic Sans MS" panose="030F0702030302020204" pitchFamily="66" charset="0"/>
              </a:rPr>
              <a:t>  born </a:t>
            </a:r>
            <a:r>
              <a:rPr lang="en-GB" sz="1800" dirty="0">
                <a:latin typeface="Comic Sans MS" panose="030F0702030302020204" pitchFamily="66" charset="0"/>
              </a:rPr>
              <a:t>9 July </a:t>
            </a:r>
            <a:r>
              <a:rPr lang="en-GB" sz="1800" dirty="0" smtClean="0">
                <a:latin typeface="Comic Sans MS" panose="030F0702030302020204" pitchFamily="66" charset="0"/>
              </a:rPr>
              <a:t>1937</a:t>
            </a:r>
            <a:br>
              <a:rPr lang="en-GB" sz="1800" dirty="0" smtClean="0">
                <a:latin typeface="Comic Sans MS" panose="030F0702030302020204" pitchFamily="66" charset="0"/>
              </a:rPr>
            </a:br>
            <a:r>
              <a:rPr lang="en-GB" sz="1800" dirty="0" smtClean="0">
                <a:latin typeface="Comic Sans MS" panose="030F0702030302020204" pitchFamily="66" charset="0"/>
              </a:rPr>
              <a:t/>
            </a:r>
            <a:br>
              <a:rPr lang="en-GB" sz="1800" dirty="0" smtClean="0">
                <a:latin typeface="Comic Sans MS" panose="030F0702030302020204" pitchFamily="66" charset="0"/>
              </a:rPr>
            </a:br>
            <a:r>
              <a:rPr lang="en-GB" sz="1800" dirty="0" smtClean="0">
                <a:latin typeface="Comic Sans MS" panose="030F0702030302020204" pitchFamily="66" charset="0"/>
              </a:rPr>
              <a:t>This British artist is famous for painting in a ‘pop art’ style using bright colours and bold images of landscapes.</a:t>
            </a:r>
            <a:br>
              <a:rPr lang="en-GB" sz="1800" dirty="0" smtClean="0">
                <a:latin typeface="Comic Sans MS" panose="030F0702030302020204" pitchFamily="66" charset="0"/>
              </a:rPr>
            </a:br>
            <a:r>
              <a:rPr lang="en-GB" sz="1800" dirty="0" smtClean="0">
                <a:latin typeface="Comic Sans MS" panose="030F0702030302020204" pitchFamily="66" charset="0"/>
              </a:rPr>
              <a:t>You can create a Lockdown piece of art by looking through your window and drawing images of what you see. Use paints, pastels, wax crayons or chalks in many bright, alternative colours.  </a:t>
            </a:r>
            <a:br>
              <a:rPr lang="en-GB" sz="1800" dirty="0" smtClean="0">
                <a:latin typeface="Comic Sans MS" panose="030F0702030302020204" pitchFamily="66" charset="0"/>
              </a:rPr>
            </a:br>
            <a:r>
              <a:rPr lang="en-GB" sz="2400" dirty="0" smtClean="0">
                <a:latin typeface="Comic Sans MS" panose="030F0702030302020204" pitchFamily="66" charset="0"/>
              </a:rPr>
              <a:t/>
            </a:r>
            <a:br>
              <a:rPr lang="en-GB" sz="2400" dirty="0" smtClean="0">
                <a:latin typeface="Comic Sans MS" panose="030F0702030302020204" pitchFamily="66" charset="0"/>
              </a:rPr>
            </a:br>
            <a:endParaRPr lang="en-GB" sz="2400" dirty="0">
              <a:latin typeface="Comic Sans MS" panose="030F0702030302020204" pitchFamily="66" charset="0"/>
            </a:endParaRPr>
          </a:p>
        </p:txBody>
      </p:sp>
      <p:pic>
        <p:nvPicPr>
          <p:cNvPr id="4" name="Content Placeholder 3" descr="http://artorbit.files.wordpress.com/2012/03/david-hockney-the-road-across-the-wolds-1997-oil-on-canvas.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22469" y="2585480"/>
            <a:ext cx="4514152" cy="2988879"/>
          </a:xfrm>
          <a:prstGeom prst="rect">
            <a:avLst/>
          </a:prstGeom>
          <a:noFill/>
          <a:ln>
            <a:noFill/>
          </a:ln>
        </p:spPr>
      </p:pic>
      <p:pic>
        <p:nvPicPr>
          <p:cNvPr id="7" name="Picture 6" descr="http://photomuserh.files.wordpress.com/2012/02/hockney-nichols-canyo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0228" y="2412185"/>
            <a:ext cx="3178655" cy="3805736"/>
          </a:xfrm>
          <a:prstGeom prst="rect">
            <a:avLst/>
          </a:prstGeom>
          <a:noFill/>
          <a:ln>
            <a:noFill/>
          </a:ln>
        </p:spPr>
      </p:pic>
      <p:pic>
        <p:nvPicPr>
          <p:cNvPr id="1026" name="Picture 2" descr="Guggenheim Museum presents David Hockney exhibi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389" y="2194560"/>
            <a:ext cx="2651734" cy="3784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963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892</Words>
  <Application>Microsoft Office PowerPoint</Application>
  <PresentationFormat>Widescreen</PresentationFormat>
  <Paragraphs>41</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Comic Sans MS</vt:lpstr>
      <vt:lpstr>Office Theme</vt:lpstr>
      <vt:lpstr>Hello everyone,  As you’re all working from home right now,   I thought I could share some ideas for you to create your own  ‘Lockdown Artwork’. </vt:lpstr>
      <vt:lpstr>Paul Klee ‘Take a line for a walk’  </vt:lpstr>
      <vt:lpstr>Henri Matisse https://www.youtube.com/watch?v=kRkdY8VQx1c  </vt:lpstr>
      <vt:lpstr>Yayoi Kusama This Japanese artist just loves pattern – but especially dots! You can create images in her style by going wild with dots and circles. Use very bright colours to make you work ‘pop’ out from the page! </vt:lpstr>
      <vt:lpstr>Maurits Cornelis Escher  (1898 – 1972) Born in Leeuwarden the Netherlands (Holland), lived in Arnhem. Talented in drawing Escher created some of the most mind bending images in art. He used techniques such as tessellation to repeat patterns which evolved into new images and drawings in which he switched perspective to show life from different angles. </vt:lpstr>
      <vt:lpstr>PowerPoint Presentation</vt:lpstr>
      <vt:lpstr>PowerPoint Presentation</vt:lpstr>
      <vt:lpstr>PowerPoint Presentation</vt:lpstr>
      <vt:lpstr>David Hockney  born 9 July 1937  This British artist is famous for painting in a ‘pop art’ style using bright colours and bold images of landscapes. You can create a Lockdown piece of art by looking through your window and drawing images of what you see. Use paints, pastels, wax crayons or chalks in many bright, alternative colours.    </vt:lpstr>
      <vt:lpstr>PowerPoint Presentation</vt:lpstr>
      <vt:lpstr>Everywhere you look there are images of  HOPE  in the form of a Rainbow. Your lockdown artwork could depict a rainbow.  I love patterns in artwork so you might add pattern and detail into the bands of the arc. Make sure it’s big, bright and colourful!  </vt:lpstr>
      <vt:lpstr>Lockdown artwork  I’ve shown you a small selection of the hundreds of fabulous artists in world. You can create your artwork in any form: drawing, painting, collage, textiles, sculpture, printing. If you prefer you can find an artists style you really like and create your own artwork in their style, use books or the internet to help you research artists. Be creative and ENJOY!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everyone,  As I’m missing you all,   I thought I could share some ideas for you to create your own  ‘Lockdown Artwork’.</dc:title>
  <dc:creator>Mrs J. Coulston</dc:creator>
  <cp:lastModifiedBy>Smith, Helen</cp:lastModifiedBy>
  <cp:revision>19</cp:revision>
  <dcterms:created xsi:type="dcterms:W3CDTF">2020-04-27T02:31:57Z</dcterms:created>
  <dcterms:modified xsi:type="dcterms:W3CDTF">2020-04-28T21:19:31Z</dcterms:modified>
</cp:coreProperties>
</file>