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5B700-7EEA-4CFA-B697-B2BDF9E714AB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2B00B-D5A4-4018-B770-8F7061919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72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9C4EBB-36A6-4190-9107-12CFAE816B1F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EA2CAD-D8D5-487A-9CDB-94BF68FBA94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Stage 1 SATs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Paper 2 (Reading)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Paper </a:t>
            </a:r>
            <a:r>
              <a:rPr lang="en-GB" dirty="0"/>
              <a:t>2 consists of an answer booklet and a separate reading booklet.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There </a:t>
            </a:r>
            <a:r>
              <a:rPr lang="en-GB" dirty="0"/>
              <a:t>are no practice questions on this paper.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Teachers </a:t>
            </a:r>
            <a:r>
              <a:rPr lang="en-GB" dirty="0"/>
              <a:t>can use their discretion to stop the test early if a pupil is struggling.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test takes approximately 40 minutes to complete, but is not strictly timed.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1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KS1 Maths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There are 2 mathematics papers: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dirty="0"/>
              <a:t>Paper 1: arithmetic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dirty="0"/>
              <a:t>Paper 2: </a:t>
            </a:r>
            <a:r>
              <a:rPr lang="en-GB" dirty="0" smtClean="0"/>
              <a:t>reasoning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Paper 1 Arithmetic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Paper 1: arithmetic assesses pupils’ fluency in the fundamentals of mathematics, including place value, calculations and fractions.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Some </a:t>
            </a:r>
            <a:r>
              <a:rPr lang="en-GB" dirty="0"/>
              <a:t>questions have grids in the answer or working out spaces. Grids are provided with questions where pupils may benefit from using more formal methods for calculations.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arithmetic test consists of a single test paper and takes approximately 20 minutes to complete, but is not strictly timed. The paper includes a practice question. </a:t>
            </a:r>
          </a:p>
        </p:txBody>
      </p:sp>
    </p:spTree>
    <p:extLst>
      <p:ext uri="{BB962C8B-B14F-4D97-AF65-F5344CB8AC3E}">
        <p14:creationId xmlns:p14="http://schemas.microsoft.com/office/powerpoint/2010/main" val="2507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Paper 2 Reasoning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Paper 2: reasoning assesses pupils’ mathematical fluency by demonstrating their ability to solve problems and reason mathematically.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reasoning test consists of a single test paper and will take approximately 35 minutes to complete, but it is not strictly timed.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paper includes a practice question and 5 aural questions.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After </a:t>
            </a:r>
            <a:r>
              <a:rPr lang="en-GB" dirty="0"/>
              <a:t>the aural questions, the time for the remainder of the paper should be around 30 minutes.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3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the scores reported?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Scaled scores Scaled </a:t>
            </a:r>
            <a:r>
              <a:rPr lang="en-GB" dirty="0" smtClean="0"/>
              <a:t>scores </a:t>
            </a:r>
            <a:r>
              <a:rPr lang="en-GB" dirty="0"/>
              <a:t>are used to report national curriculum test outcomes.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Scaled </a:t>
            </a:r>
            <a:r>
              <a:rPr lang="en-GB" dirty="0"/>
              <a:t>scores help test results to be reported consistently from one year to the next.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Scaled </a:t>
            </a:r>
            <a:r>
              <a:rPr lang="en-GB" dirty="0"/>
              <a:t>scores maintain their meaning over time so that 2 pupils achieving the same scaled score in different years will have demonstrated the same attainment.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pupil’s scaled score is based on their raw score. The raw score is the total number of marks a pupil receives in a test, based on the number of questions they answer correctly. The pupil’s raw score is translated into a scaled score using a conversion table. For the KS1 tests a scaled score of 100 represents the ‘expected standard’.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8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Marks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15565" y="1935163"/>
          <a:ext cx="3712869" cy="4389437"/>
        </p:xfrm>
        <a:graphic>
          <a:graphicData uri="http://schemas.openxmlformats.org/drawingml/2006/table">
            <a:tbl>
              <a:tblPr/>
              <a:tblGrid>
                <a:gridCol w="123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6525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Test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Number of marks available in the paper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>
                          <a:solidFill>
                            <a:srgbClr val="0B0C0C"/>
                          </a:solidFill>
                          <a:effectLst/>
                          <a:latin typeface="nta"/>
                        </a:rPr>
                        <a:t>Total number of marks available for the test – highest raw score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31"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English reading: Paper 1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20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40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31"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English reading: Paper 2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20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31"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Mathematics: Paper 1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25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60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31"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Mathematics: Paper 2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35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794"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English grammar, punctuation and spelling: Paper 1 (optional)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20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en-GB" sz="1100" b="0" dirty="0">
                          <a:effectLst/>
                          <a:latin typeface="inherit"/>
                        </a:rPr>
                        <a:t>40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6794">
                <a:tc>
                  <a:txBody>
                    <a:bodyPr/>
                    <a:lstStyle/>
                    <a:p>
                      <a:pPr fontAlgn="t"/>
                      <a:r>
                        <a:rPr lang="en-GB" sz="1100" b="0">
                          <a:effectLst/>
                          <a:latin typeface="inherit"/>
                        </a:rPr>
                        <a:t>English grammar, punctuation and spelling: Paper 2 (optional)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100" b="0" dirty="0">
                          <a:effectLst/>
                          <a:latin typeface="inherit"/>
                        </a:rPr>
                        <a:t>20 marks</a:t>
                      </a:r>
                    </a:p>
                  </a:txBody>
                  <a:tcPr marL="56577" marR="58934" marT="58934" marB="5893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C1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Raw score to scaled score </a:t>
            </a:r>
            <a:r>
              <a:rPr lang="en-GB" dirty="0" smtClean="0"/>
              <a:t>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range of scaled scores available for each test is the same as 2016 and is intended to stay the same in future years. </a:t>
            </a:r>
            <a:endParaRPr lang="en-GB" dirty="0" smtClean="0"/>
          </a:p>
          <a:p>
            <a:r>
              <a:rPr lang="en-GB" dirty="0" smtClean="0"/>
              <a:t>85 </a:t>
            </a:r>
            <a:r>
              <a:rPr lang="en-GB" dirty="0"/>
              <a:t>is the lowest scaled score that can be awarded on a KS1 test. The highest scaled score is 115.</a:t>
            </a:r>
          </a:p>
          <a:p>
            <a:r>
              <a:rPr lang="en-GB" dirty="0"/>
              <a:t>Pupils scoring at least 100 will have met the expected standard in the test.</a:t>
            </a:r>
          </a:p>
          <a:p>
            <a:r>
              <a:rPr lang="en-GB" dirty="0"/>
              <a:t>A pupil awarded a score of 99 or below has not met the expected standard in the test.</a:t>
            </a:r>
          </a:p>
          <a:p>
            <a:r>
              <a:rPr lang="en-GB" dirty="0" smtClean="0"/>
              <a:t>Pupils </a:t>
            </a:r>
            <a:r>
              <a:rPr lang="en-GB" dirty="0"/>
              <a:t>whose raw score is below the minimum needed to be awarded a scaled score on the test have not demonstrated sufficient understanding of the KS1 curriculum in the subject.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do teachers use </a:t>
            </a:r>
            <a:br>
              <a:rPr lang="en-GB" dirty="0" smtClean="0"/>
            </a:br>
            <a:r>
              <a:rPr lang="en-GB" dirty="0" smtClean="0"/>
              <a:t>the test results?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/>
              <a:t>Teachers must use the results of the KS1 tests in English reading and mathematics to support their TA judgement of how a pupil has performed throughout the key stage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There </a:t>
            </a:r>
            <a:r>
              <a:rPr lang="en-GB" dirty="0"/>
              <a:t>is no requirement for schools to use the result of the optional English grammar, punctuation and spelling test to inform TA.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Raw score to scaled score conversion </a:t>
            </a:r>
            <a:r>
              <a:rPr lang="en-GB" dirty="0"/>
              <a:t>tables for the </a:t>
            </a:r>
            <a:r>
              <a:rPr lang="en-GB" dirty="0" smtClean="0"/>
              <a:t>2020 </a:t>
            </a:r>
            <a:r>
              <a:rPr lang="en-GB" dirty="0"/>
              <a:t>tests will be </a:t>
            </a:r>
            <a:r>
              <a:rPr lang="en-GB" dirty="0" smtClean="0"/>
              <a:t>available online on Monday </a:t>
            </a:r>
            <a:r>
              <a:rPr lang="en-GB" dirty="0" smtClean="0"/>
              <a:t>1st </a:t>
            </a:r>
            <a:r>
              <a:rPr lang="en-GB" dirty="0" smtClean="0"/>
              <a:t>June. </a:t>
            </a:r>
          </a:p>
          <a:p>
            <a:pPr marL="0" indent="0" algn="ctr">
              <a:buNone/>
            </a:pPr>
            <a:r>
              <a:rPr lang="en-GB" dirty="0" smtClean="0"/>
              <a:t>Teachers </a:t>
            </a:r>
            <a:r>
              <a:rPr lang="en-GB" dirty="0"/>
              <a:t>will need to use these to translate pupils’ raw scores into scaled scores to see whether each pupil has met the ‘expected standard’ in the tests. </a:t>
            </a:r>
          </a:p>
        </p:txBody>
      </p:sp>
    </p:spTree>
    <p:extLst>
      <p:ext uri="{BB962C8B-B14F-4D97-AF65-F5344CB8AC3E}">
        <p14:creationId xmlns:p14="http://schemas.microsoft.com/office/powerpoint/2010/main" val="32579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How are we preparing in school?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Teacher </a:t>
            </a:r>
            <a:r>
              <a:rPr lang="en-GB" dirty="0" err="1" smtClean="0"/>
              <a:t>assessement</a:t>
            </a:r>
            <a:r>
              <a:rPr lang="en-GB" dirty="0" smtClean="0"/>
              <a:t> day to day. (KLIPS)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Using past papers and questions.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Class work and homework.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can we prepare together?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Share reading </a:t>
            </a:r>
            <a:r>
              <a:rPr lang="en-GB" dirty="0" smtClean="0"/>
              <a:t>books and </a:t>
            </a:r>
            <a:r>
              <a:rPr lang="en-GB" dirty="0" smtClean="0"/>
              <a:t>discuss the text each day.</a:t>
            </a:r>
          </a:p>
          <a:p>
            <a:pPr marL="0" indent="0">
              <a:buNone/>
            </a:pPr>
            <a:r>
              <a:rPr lang="en-GB" dirty="0" smtClean="0"/>
              <a:t>Learning </a:t>
            </a:r>
            <a:r>
              <a:rPr lang="en-GB" dirty="0" smtClean="0"/>
              <a:t>spellings.</a:t>
            </a:r>
          </a:p>
          <a:p>
            <a:pPr marL="0" indent="0">
              <a:buNone/>
            </a:pPr>
            <a:r>
              <a:rPr lang="en-GB" dirty="0" smtClean="0"/>
              <a:t>Discussing two stars and a wish on the extended writing pieces that we send home.</a:t>
            </a:r>
          </a:p>
          <a:p>
            <a:pPr marL="0" indent="0">
              <a:buNone/>
            </a:pPr>
            <a:r>
              <a:rPr lang="en-GB" dirty="0" smtClean="0"/>
              <a:t>Homework which will include using the revision books.</a:t>
            </a:r>
          </a:p>
          <a:p>
            <a:pPr marL="0" indent="0">
              <a:buNone/>
            </a:pPr>
            <a:r>
              <a:rPr lang="en-GB" dirty="0" smtClean="0"/>
              <a:t>When we send marked past papers home with your child please go through them together.  </a:t>
            </a:r>
          </a:p>
          <a:p>
            <a:pPr marL="0" indent="0">
              <a:buNone/>
            </a:pPr>
            <a:r>
              <a:rPr lang="en-GB" dirty="0" smtClean="0"/>
              <a:t>Information about homework will be on the school website. Year 2 class page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Handwriting formation and fine motor skills. </a:t>
            </a:r>
          </a:p>
          <a:p>
            <a:pPr marL="0" indent="0">
              <a:buNone/>
            </a:pPr>
            <a:r>
              <a:rPr lang="en-GB" dirty="0" smtClean="0"/>
              <a:t>Writing for pleasure at home. Please encourage good letter formation and sentences.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8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Overview of </a:t>
            </a:r>
            <a:r>
              <a:rPr lang="en-GB" dirty="0" smtClean="0"/>
              <a:t>2020 </a:t>
            </a:r>
            <a:r>
              <a:rPr lang="en-GB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KS1 tests are designed to test pupils’ knowledge and understanding of the KS1 programmes of study.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005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Revision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Voluntary contributions of £5:00 per child please.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Please pay via Parent Pay.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Thank you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2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1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Why test?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Teachers must administer the English reading and mathematics tests to help make a secure judgement for their final Teacher Assessments at the end of KS1.</a:t>
            </a:r>
          </a:p>
          <a:p>
            <a:pPr marL="0" indent="0" algn="ctr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tests make up one piece of evidence for overall </a:t>
            </a:r>
            <a:r>
              <a:rPr lang="en-GB" dirty="0" smtClean="0"/>
              <a:t>teacher assessment.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9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 tests include?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The KS1 tests consist of: </a:t>
            </a:r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 smtClean="0"/>
              <a:t>English </a:t>
            </a:r>
            <a:r>
              <a:rPr lang="en-GB" sz="1900" dirty="0"/>
              <a:t>reading Paper 1: combined reading prompt and answer booklet </a:t>
            </a:r>
            <a:endParaRPr lang="en-GB" sz="1900" dirty="0" smtClean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 smtClean="0"/>
              <a:t>English </a:t>
            </a:r>
            <a:r>
              <a:rPr lang="en-GB" sz="1900" dirty="0"/>
              <a:t>reading Paper 2: reading booklet and reading answer booklet </a:t>
            </a:r>
            <a:endParaRPr lang="en-GB" sz="1900" dirty="0" smtClean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 smtClean="0"/>
              <a:t>Mathematics </a:t>
            </a:r>
            <a:r>
              <a:rPr lang="en-GB" sz="1900" dirty="0"/>
              <a:t>Paper 1: arithmetic </a:t>
            </a:r>
            <a:endParaRPr lang="en-GB" sz="1900" dirty="0" smtClean="0"/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 smtClean="0"/>
              <a:t>Mathematics </a:t>
            </a:r>
            <a:r>
              <a:rPr lang="en-GB" sz="1900" dirty="0"/>
              <a:t>Paper 2: </a:t>
            </a:r>
            <a:r>
              <a:rPr lang="en-GB" sz="1900" dirty="0" smtClean="0"/>
              <a:t>reasoning</a:t>
            </a:r>
          </a:p>
          <a:p>
            <a:pPr marL="0" indent="0" algn="ctr">
              <a:buNone/>
            </a:pPr>
            <a:endParaRPr lang="en-GB" sz="1900" dirty="0"/>
          </a:p>
          <a:p>
            <a:pPr marL="0" indent="0" algn="ctr">
              <a:buNone/>
            </a:pPr>
            <a:r>
              <a:rPr lang="en-GB" sz="1900" dirty="0" smtClean="0"/>
              <a:t>English: Spelling, Grammar and Punctuation </a:t>
            </a:r>
          </a:p>
          <a:p>
            <a:pPr marL="0" indent="0" algn="ctr">
              <a:buNone/>
            </a:pPr>
            <a:r>
              <a:rPr lang="en-GB" sz="1900" dirty="0" smtClean="0"/>
              <a:t>Paper 1: Spelling</a:t>
            </a:r>
          </a:p>
          <a:p>
            <a:pPr marL="0" indent="0" algn="ctr">
              <a:buNone/>
            </a:pPr>
            <a:r>
              <a:rPr lang="en-GB" sz="1900" dirty="0" smtClean="0"/>
              <a:t>Paper 2: English Grammar, Punctuation and Spelling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390072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happens on the </a:t>
            </a:r>
            <a:br>
              <a:rPr lang="en-GB" dirty="0" smtClean="0"/>
            </a:br>
            <a:r>
              <a:rPr lang="en-GB" dirty="0" smtClean="0"/>
              <a:t>day of the test?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Pupils </a:t>
            </a:r>
            <a:r>
              <a:rPr lang="en-GB" dirty="0"/>
              <a:t>should be given the opportunity to attempt each test paper.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Teachers </a:t>
            </a:r>
            <a:r>
              <a:rPr lang="en-GB" dirty="0"/>
              <a:t>can use their discretion to decide if pupils need a rest </a:t>
            </a:r>
            <a:r>
              <a:rPr lang="en-GB" dirty="0" smtClean="0"/>
              <a:t>break </a:t>
            </a:r>
            <a:r>
              <a:rPr lang="en-GB" dirty="0"/>
              <a:t>during any of the tests or whether, if appropriate, to stop the test early.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5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When will the children be tested?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We will test the children during May </a:t>
            </a:r>
            <a:r>
              <a:rPr lang="en-GB" dirty="0" smtClean="0"/>
              <a:t>2020. 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An </a:t>
            </a:r>
            <a:r>
              <a:rPr lang="en-GB" dirty="0"/>
              <a:t>optional English grammar, punctuation and spelling test will be available to </a:t>
            </a:r>
            <a:r>
              <a:rPr lang="en-GB" dirty="0" smtClean="0"/>
              <a:t>download.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test is made up of: </a:t>
            </a:r>
            <a:r>
              <a:rPr lang="en-GB" dirty="0" smtClean="0"/>
              <a:t>English </a:t>
            </a:r>
            <a:r>
              <a:rPr lang="en-GB" dirty="0"/>
              <a:t>grammar, punctuation and spelling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Paper </a:t>
            </a:r>
            <a:r>
              <a:rPr lang="en-GB" dirty="0"/>
              <a:t>1: spelling </a:t>
            </a:r>
            <a:r>
              <a:rPr lang="en-GB" dirty="0" smtClean="0"/>
              <a:t>English </a:t>
            </a:r>
            <a:r>
              <a:rPr lang="en-GB" dirty="0"/>
              <a:t>grammar, punctuation and spelling Paper 2: questions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There </a:t>
            </a:r>
            <a:r>
              <a:rPr lang="en-GB" dirty="0"/>
              <a:t>is no requirement for schools to administer the English grammar, punctuation and spelling test or use the result to inform TA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0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English Reading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There </a:t>
            </a:r>
            <a:r>
              <a:rPr lang="en-GB" dirty="0"/>
              <a:t>are 2 reading papers. 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Paper </a:t>
            </a:r>
            <a:r>
              <a:rPr lang="en-GB" dirty="0"/>
              <a:t>1 includes the texts and questions combined and Paper 2 contains more challenging texts with the questions in a separate booklet.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5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Detail about the Reading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Each </a:t>
            </a:r>
            <a:r>
              <a:rPr lang="en-GB" dirty="0"/>
              <a:t>paper has a selection of texts which are designed to increase in difficulty. There is a mixture of text genres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Paper 1 (Reading)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Paper </a:t>
            </a:r>
            <a:r>
              <a:rPr lang="en-GB" dirty="0"/>
              <a:t>1 consists of a combined reading prompt and answer booklet. 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paper includes a list of useful words and some practice questions for teachers to use to introduce the contexts and question types to pupils. 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test takes approximately 30 minutes to complete, but is not strictly timed.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7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1211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Constantia</vt:lpstr>
      <vt:lpstr>inherit</vt:lpstr>
      <vt:lpstr>nta</vt:lpstr>
      <vt:lpstr>Wingdings 2</vt:lpstr>
      <vt:lpstr>Flow</vt:lpstr>
      <vt:lpstr>Key Stage 1 SATs Meeting</vt:lpstr>
      <vt:lpstr>Overview of 2020 tests</vt:lpstr>
      <vt:lpstr>Why test?</vt:lpstr>
      <vt:lpstr>What do the tests include?</vt:lpstr>
      <vt:lpstr>What happens on the  day of the test?</vt:lpstr>
      <vt:lpstr>When will the children be tested?</vt:lpstr>
      <vt:lpstr>The English Reading Test</vt:lpstr>
      <vt:lpstr>Detail about the Reading Papers</vt:lpstr>
      <vt:lpstr>Paper 1 (Reading)</vt:lpstr>
      <vt:lpstr>Paper 2 (Reading)</vt:lpstr>
      <vt:lpstr>KS1 Maths Test</vt:lpstr>
      <vt:lpstr>Paper 1 Arithmetic</vt:lpstr>
      <vt:lpstr>Paper 2 Reasoning</vt:lpstr>
      <vt:lpstr>How are the scores reported?</vt:lpstr>
      <vt:lpstr>Marks</vt:lpstr>
      <vt:lpstr>Raw score to scaled score 2020</vt:lpstr>
      <vt:lpstr>How do teachers use  the test results?</vt:lpstr>
      <vt:lpstr>How are we preparing in school?</vt:lpstr>
      <vt:lpstr>How can we prepare together?</vt:lpstr>
      <vt:lpstr>Revision Books</vt:lpstr>
      <vt:lpstr>Any 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1 SATs Meeting</dc:title>
  <dc:creator>user</dc:creator>
  <cp:lastModifiedBy>Mrs H. Smith</cp:lastModifiedBy>
  <cp:revision>13</cp:revision>
  <cp:lastPrinted>2020-01-28T11:19:16Z</cp:lastPrinted>
  <dcterms:created xsi:type="dcterms:W3CDTF">2017-03-07T20:58:29Z</dcterms:created>
  <dcterms:modified xsi:type="dcterms:W3CDTF">2020-01-28T11:23:31Z</dcterms:modified>
</cp:coreProperties>
</file>